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9144000"/>
  <p:notesSz cx="9144000" cy="6858000"/>
  <p:embeddedFontLst>
    <p:embeddedFont>
      <p:font typeface="Roboto"/>
      <p:regular r:id="rId52"/>
      <p:bold r:id="rId53"/>
      <p:italic r:id="rId54"/>
      <p:boldItalic r:id="rId55"/>
    </p:embeddedFont>
    <p:embeddedFont>
      <p:font typeface="Lora"/>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60" roundtripDataSignature="AMtx7mg8quLl7E03JleZgxOyzBIXzl8r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389A3A-51C8-4798-8D7A-97E3611692B9}">
  <a:tblStyle styleId="{7C389A3A-51C8-4798-8D7A-97E3611692B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Lora-bold.fntdata"/><Relationship Id="rId12" Type="http://schemas.openxmlformats.org/officeDocument/2006/relationships/slide" Target="slides/slide6.xml"/><Relationship Id="rId56" Type="http://schemas.openxmlformats.org/officeDocument/2006/relationships/font" Target="fonts/Lora-regular.fntdata"/><Relationship Id="rId15" Type="http://schemas.openxmlformats.org/officeDocument/2006/relationships/slide" Target="slides/slide9.xml"/><Relationship Id="rId59" Type="http://schemas.openxmlformats.org/officeDocument/2006/relationships/font" Target="fonts/Lora-boldItalic.fntdata"/><Relationship Id="rId14" Type="http://schemas.openxmlformats.org/officeDocument/2006/relationships/slide" Target="slides/slide8.xml"/><Relationship Id="rId58" Type="http://schemas.openxmlformats.org/officeDocument/2006/relationships/font" Target="fonts/Lor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yimagesearch.com/2017/03/20/imagenet-vggnet-resnet-inception-xception-keras/"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d48791061_2_8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d48791061_2_8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de2c7dd15_1_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de2c7dd15_1_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d48791061_4_42: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d48791061_4_4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30ba43c3e_0_1: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30ba43c3e_0_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30ba43c3e_0_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30ba43c3e_0_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d48791061_4_5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d48791061_4_5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de2c7dd15_1_1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de2c7dd15_1_1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de2c7dd15_1_20: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de2c7dd15_1_2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d48791061_2_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d48791061_2_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d48791061_2_5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d48791061_2_5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b816ecb96_0_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58" name="Google Shape;58;gab816ecb96_0_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d4af46cee_0_22: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d4af46cee_0_2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d48791061_2_1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d48791061_2_1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d48791061_2_1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d48791061_2_1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d4af46cee_0_3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d4af46cee_0_3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d4af46cee_0_61: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d4af46cee_0_6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d48791061_3_1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d48791061_3_1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d4af46cee_0_1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d4af46cee_0_1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d48791061_1_40: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d48791061_1_4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d48791061_1_4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d48791061_1_4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d48791061_1_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d48791061_1_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d48791061_2_2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64" name="Google Shape;64;g8d48791061_2_2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d4af46cee_0_3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d4af46cee_0_3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d48791061_3_2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d48791061_3_2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d48791061_3_4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d48791061_3_4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d48791061_3_51: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d48791061_3_5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d4af46cee_0_4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d4af46cee_0_4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d48791061_4_7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d48791061_4_7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d48791061_4_8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d48791061_4_8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d48791061_4_10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d48791061_4_10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d48791061_4_100: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d48791061_4_10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530ba43c3e_0_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30ba43c3e_0_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d4af46cee_0_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72" name="Google Shape;72;g8d4af46cee_0_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d48791061_2_201: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d48791061_2_20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d48791061_4_11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d48791061_4_11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d48791061_2_7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d48791061_2_7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d48791061_4_13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8d48791061_4_13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d48791061_3_3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d48791061_3_3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https://www.pyimagesearch.com/2017/03/20/imagenet-vggnet-resnet-inception-xception-keras/</a:t>
            </a:r>
            <a:r>
              <a:rPr lang="en-US"/>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d48791061_2_5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90" name="Google Shape;90;g8d48791061_2_5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d48791061_4_132: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97" name="Google Shape;97;g8d48791061_4_13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de2c7dd15_1_12: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de2c7dd15_1_1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d48791061_4_17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d48791061_4_17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4" name="Shape 14"/>
        <p:cNvGrpSpPr/>
        <p:nvPr/>
      </p:nvGrpSpPr>
      <p:grpSpPr>
        <a:xfrm>
          <a:off x="0" y="0"/>
          <a:ext cx="0" cy="0"/>
          <a:chOff x="0" y="0"/>
          <a:chExt cx="0" cy="0"/>
        </a:xfrm>
      </p:grpSpPr>
      <p:sp>
        <p:nvSpPr>
          <p:cNvPr id="15" name="Google Shape;15;p102"/>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02"/>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 name="Shape 18"/>
        <p:cNvGrpSpPr/>
        <p:nvPr/>
      </p:nvGrpSpPr>
      <p:grpSpPr>
        <a:xfrm>
          <a:off x="0" y="0"/>
          <a:ext cx="0" cy="0"/>
          <a:chOff x="0" y="0"/>
          <a:chExt cx="0" cy="0"/>
        </a:xfrm>
      </p:grpSpPr>
      <p:sp>
        <p:nvSpPr>
          <p:cNvPr id="19" name="Google Shape;19;p103"/>
          <p:cNvSpPr txBox="1"/>
          <p:nvPr>
            <p:ph type="title"/>
          </p:nvPr>
        </p:nvSpPr>
        <p:spPr>
          <a:xfrm>
            <a:off x="5083555" y="2948178"/>
            <a:ext cx="1995170" cy="391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03"/>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3"/>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3"/>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104"/>
          <p:cNvSpPr txBox="1"/>
          <p:nvPr>
            <p:ph type="ctrTitle"/>
          </p:nvPr>
        </p:nvSpPr>
        <p:spPr>
          <a:xfrm>
            <a:off x="798372" y="535315"/>
            <a:ext cx="7547254" cy="74485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04"/>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4"/>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4"/>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4"/>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 name="Shape 29"/>
        <p:cNvGrpSpPr/>
        <p:nvPr/>
      </p:nvGrpSpPr>
      <p:grpSpPr>
        <a:xfrm>
          <a:off x="0" y="0"/>
          <a:ext cx="0" cy="0"/>
          <a:chOff x="0" y="0"/>
          <a:chExt cx="0" cy="0"/>
        </a:xfrm>
      </p:grpSpPr>
      <p:sp>
        <p:nvSpPr>
          <p:cNvPr id="30" name="Google Shape;30;p105"/>
          <p:cNvSpPr txBox="1"/>
          <p:nvPr>
            <p:ph type="title"/>
          </p:nvPr>
        </p:nvSpPr>
        <p:spPr>
          <a:xfrm>
            <a:off x="5083555" y="2948178"/>
            <a:ext cx="1995170" cy="391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05"/>
          <p:cNvSpPr txBox="1"/>
          <p:nvPr>
            <p:ph idx="1" type="body"/>
          </p:nvPr>
        </p:nvSpPr>
        <p:spPr>
          <a:xfrm>
            <a:off x="989787" y="1739900"/>
            <a:ext cx="7164425" cy="2251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700">
                <a:solidFill>
                  <a:srgbClr val="F57B00"/>
                </a:solidFill>
                <a:latin typeface="Roboto"/>
                <a:ea typeface="Roboto"/>
                <a:cs typeface="Roboto"/>
                <a:sym typeface="Roboto"/>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105"/>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05"/>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5"/>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 name="Shape 35"/>
        <p:cNvGrpSpPr/>
        <p:nvPr/>
      </p:nvGrpSpPr>
      <p:grpSpPr>
        <a:xfrm>
          <a:off x="0" y="0"/>
          <a:ext cx="0" cy="0"/>
          <a:chOff x="0" y="0"/>
          <a:chExt cx="0" cy="0"/>
        </a:xfrm>
      </p:grpSpPr>
      <p:sp>
        <p:nvSpPr>
          <p:cNvPr id="36" name="Google Shape;36;p106"/>
          <p:cNvSpPr txBox="1"/>
          <p:nvPr>
            <p:ph type="title"/>
          </p:nvPr>
        </p:nvSpPr>
        <p:spPr>
          <a:xfrm>
            <a:off x="5083555" y="2948178"/>
            <a:ext cx="1995170" cy="391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06"/>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106"/>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6"/>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6"/>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06"/>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1"/>
          <p:cNvSpPr/>
          <p:nvPr/>
        </p:nvSpPr>
        <p:spPr>
          <a:xfrm>
            <a:off x="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solidFill>
            <a:srgbClr val="EDED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 name="Google Shape;7;p101"/>
          <p:cNvSpPr/>
          <p:nvPr/>
        </p:nvSpPr>
        <p:spPr>
          <a:xfrm>
            <a:off x="0" y="0"/>
            <a:ext cx="9144000" cy="2260091"/>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 name="Google Shape;8;p101"/>
          <p:cNvSpPr/>
          <p:nvPr/>
        </p:nvSpPr>
        <p:spPr>
          <a:xfrm>
            <a:off x="0" y="0"/>
            <a:ext cx="9144000" cy="2205355"/>
          </a:xfrm>
          <a:custGeom>
            <a:rect b="b" l="l" r="r" t="t"/>
            <a:pathLst>
              <a:path extrusionOk="0" h="2205355" w="9144000">
                <a:moveTo>
                  <a:pt x="9143999" y="0"/>
                </a:moveTo>
                <a:lnTo>
                  <a:pt x="0" y="0"/>
                </a:lnTo>
                <a:lnTo>
                  <a:pt x="0" y="2205228"/>
                </a:lnTo>
                <a:lnTo>
                  <a:pt x="9143999" y="2205228"/>
                </a:lnTo>
                <a:lnTo>
                  <a:pt x="9143999" y="0"/>
                </a:lnTo>
                <a:close/>
              </a:path>
            </a:pathLst>
          </a:custGeom>
          <a:solidFill>
            <a:srgbClr val="1345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 name="Google Shape;9;p101"/>
          <p:cNvSpPr txBox="1"/>
          <p:nvPr>
            <p:ph type="title"/>
          </p:nvPr>
        </p:nvSpPr>
        <p:spPr>
          <a:xfrm>
            <a:off x="5083555" y="2948178"/>
            <a:ext cx="1995170" cy="3911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400" u="none" cap="none" strike="noStrike">
                <a:solidFill>
                  <a:schemeClr val="lt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01"/>
          <p:cNvSpPr txBox="1"/>
          <p:nvPr>
            <p:ph idx="1" type="body"/>
          </p:nvPr>
        </p:nvSpPr>
        <p:spPr>
          <a:xfrm>
            <a:off x="989787" y="1739900"/>
            <a:ext cx="7164425" cy="22517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700" u="none" cap="none" strike="noStrike">
                <a:solidFill>
                  <a:srgbClr val="F57B00"/>
                </a:solidFill>
                <a:latin typeface="Roboto"/>
                <a:ea typeface="Roboto"/>
                <a:cs typeface="Roboto"/>
                <a:sym typeface="Roboto"/>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1" name="Google Shape;11;p101"/>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0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01"/>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b="0" u="non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5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58.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linkedin.com/in/amandeep-kaur-81b677183/" TargetMode="External"/><Relationship Id="rId4" Type="http://schemas.openxmlformats.org/officeDocument/2006/relationships/hyperlink" Target="https://www.linkedin.com/in/drishti307/" TargetMode="External"/><Relationship Id="rId5" Type="http://schemas.openxmlformats.org/officeDocument/2006/relationships/hyperlink" Target="https://in.linkedin.com/in/ekant-bagri-481244106" TargetMode="External"/><Relationship Id="rId6" Type="http://schemas.openxmlformats.org/officeDocument/2006/relationships/hyperlink" Target="https://www.linkedin.com/in/ayyagari9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hyperlink" Target="https://arxiv.org/pdf/1409.1556.pdf" TargetMode="External"/><Relationship Id="rId5" Type="http://schemas.openxmlformats.org/officeDocument/2006/relationships/hyperlink" Target="https://neurohive.io/en/popular-networks/vgg1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kaggle.com/amandeepkaur2/image-captioning-using-vgg16-on-flicker8k-dataset?scriptVersionId=39769355" TargetMode="External"/><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9.png"/><Relationship Id="rId4"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gist.github.com/yrevar/942d3a0ac09ec9e5eb3a" TargetMode="Externa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drive.google.com/file/d/1S_l3zVMbgFCeMOBLL9DnpFNmNBbwXMTT/view?usp=sharing" TargetMode="External"/><Relationship Id="rId4" Type="http://schemas.openxmlformats.org/officeDocument/2006/relationships/image" Target="../media/image49.png"/><Relationship Id="rId5"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70.png"/><Relationship Id="rId7"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hyperlink" Target="https://fairyonice.github.io/Develop_an_image_captioning_deep_learning_model_using_Flickr_8K_data.html" TargetMode="External"/><Relationship Id="rId9" Type="http://schemas.openxmlformats.org/officeDocument/2006/relationships/hyperlink" Target="https://fairyonice.github.io/Develop_an_image_captioning_deep_learning_model_using_Flickr_8K_data.html" TargetMode="External"/><Relationship Id="rId5" Type="http://schemas.openxmlformats.org/officeDocument/2006/relationships/image" Target="../media/image64.png"/><Relationship Id="rId6" Type="http://schemas.openxmlformats.org/officeDocument/2006/relationships/hyperlink" Target="https://www.kaggle.com/shadabhussain/automated-image-captioning-flickr8" TargetMode="External"/><Relationship Id="rId7" Type="http://schemas.openxmlformats.org/officeDocument/2006/relationships/hyperlink" Target="https://fairyonice.github.io/Develop_an_image_captioning_deep_learning_model_using_Flickr_8K_data.html" TargetMode="External"/><Relationship Id="rId8"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linkedin.com/in/ekant-bagri-48124410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kaggle.com/ming666/flicker8k-datas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 Id="rId11" Type="http://schemas.openxmlformats.org/officeDocument/2006/relationships/image" Target="../media/image17.png"/><Relationship Id="rId10" Type="http://schemas.openxmlformats.org/officeDocument/2006/relationships/image" Target="../media/image26.png"/><Relationship Id="rId9"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 name="Shape 45"/>
        <p:cNvGrpSpPr/>
        <p:nvPr/>
      </p:nvGrpSpPr>
      <p:grpSpPr>
        <a:xfrm>
          <a:off x="0" y="0"/>
          <a:ext cx="0" cy="0"/>
          <a:chOff x="0" y="0"/>
          <a:chExt cx="0" cy="0"/>
        </a:xfrm>
      </p:grpSpPr>
      <p:sp>
        <p:nvSpPr>
          <p:cNvPr id="46" name="Google Shape;46;p1"/>
          <p:cNvSpPr/>
          <p:nvPr/>
        </p:nvSpPr>
        <p:spPr>
          <a:xfrm>
            <a:off x="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solidFill>
            <a:srgbClr val="EDED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 name="Google Shape;47;p1"/>
          <p:cNvGrpSpPr/>
          <p:nvPr/>
        </p:nvGrpSpPr>
        <p:grpSpPr>
          <a:xfrm>
            <a:off x="-111825" y="4102358"/>
            <a:ext cx="9261958" cy="2755899"/>
            <a:chOff x="0" y="4102608"/>
            <a:chExt cx="9144000" cy="2755899"/>
          </a:xfrm>
        </p:grpSpPr>
        <p:sp>
          <p:nvSpPr>
            <p:cNvPr id="48" name="Google Shape;48;p1"/>
            <p:cNvSpPr/>
            <p:nvPr/>
          </p:nvSpPr>
          <p:spPr>
            <a:xfrm>
              <a:off x="0" y="4102608"/>
              <a:ext cx="9144000" cy="275539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 name="Google Shape;49;p1"/>
            <p:cNvSpPr/>
            <p:nvPr/>
          </p:nvSpPr>
          <p:spPr>
            <a:xfrm>
              <a:off x="0" y="4194047"/>
              <a:ext cx="9144000" cy="2664460"/>
            </a:xfrm>
            <a:custGeom>
              <a:rect b="b" l="l" r="r" t="t"/>
              <a:pathLst>
                <a:path extrusionOk="0" h="2664459" w="9144000">
                  <a:moveTo>
                    <a:pt x="9144000" y="0"/>
                  </a:moveTo>
                  <a:lnTo>
                    <a:pt x="0" y="0"/>
                  </a:lnTo>
                  <a:lnTo>
                    <a:pt x="0" y="2663952"/>
                  </a:lnTo>
                  <a:lnTo>
                    <a:pt x="9144000" y="2663952"/>
                  </a:lnTo>
                  <a:lnTo>
                    <a:pt x="9144000" y="0"/>
                  </a:lnTo>
                  <a:close/>
                </a:path>
              </a:pathLst>
            </a:custGeom>
            <a:solidFill>
              <a:srgbClr val="1345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 name="Google Shape;50;p1"/>
          <p:cNvSpPr txBox="1"/>
          <p:nvPr/>
        </p:nvSpPr>
        <p:spPr>
          <a:xfrm>
            <a:off x="100024" y="4400550"/>
            <a:ext cx="8957100" cy="7764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3200">
                <a:solidFill>
                  <a:srgbClr val="FFFFFF"/>
                </a:solidFill>
              </a:rPr>
              <a:t>Object-detection and Caption Generation </a:t>
            </a:r>
            <a:endParaRPr b="1" sz="3200">
              <a:solidFill>
                <a:schemeClr val="dk1"/>
              </a:solidFill>
            </a:endParaRPr>
          </a:p>
        </p:txBody>
      </p:sp>
      <p:sp>
        <p:nvSpPr>
          <p:cNvPr id="51" name="Google Shape;51;p1"/>
          <p:cNvSpPr txBox="1"/>
          <p:nvPr/>
        </p:nvSpPr>
        <p:spPr>
          <a:xfrm>
            <a:off x="1663225" y="5771125"/>
            <a:ext cx="6153900" cy="635700"/>
          </a:xfrm>
          <a:prstGeom prst="rect">
            <a:avLst/>
          </a:prstGeom>
          <a:noFill/>
          <a:ln>
            <a:noFill/>
          </a:ln>
        </p:spPr>
        <p:txBody>
          <a:bodyPr anchorCtr="0" anchor="t" bIns="0" lIns="0" spcFirstLastPara="1" rIns="0" wrap="square" tIns="12700">
            <a:spAutoFit/>
          </a:bodyPr>
          <a:lstStyle/>
          <a:p>
            <a:pPr indent="-623570" lvl="0" marL="635635" marR="5080" rtl="0" algn="l">
              <a:lnSpc>
                <a:spcPct val="100000"/>
              </a:lnSpc>
              <a:spcBef>
                <a:spcPts val="0"/>
              </a:spcBef>
              <a:spcAft>
                <a:spcPts val="0"/>
              </a:spcAft>
              <a:buNone/>
            </a:pPr>
            <a:r>
              <a:rPr i="1" lang="en-US" sz="1800">
                <a:solidFill>
                  <a:srgbClr val="FFFFFF"/>
                </a:solidFill>
                <a:latin typeface="Roboto"/>
                <a:ea typeface="Roboto"/>
                <a:cs typeface="Roboto"/>
                <a:sym typeface="Roboto"/>
              </a:rPr>
              <a:t>   “Machine Learning is all about learning from the past, applying in the present and predicting the future”</a:t>
            </a:r>
            <a:endParaRPr i="1" sz="1800">
              <a:solidFill>
                <a:srgbClr val="FFFFFF"/>
              </a:solidFill>
              <a:latin typeface="Roboto"/>
              <a:ea typeface="Roboto"/>
              <a:cs typeface="Roboto"/>
              <a:sym typeface="Roboto"/>
            </a:endParaRPr>
          </a:p>
          <a:p>
            <a:pPr indent="-623570" lvl="0" marL="635635" marR="5080" rtl="0" algn="l">
              <a:lnSpc>
                <a:spcPct val="100000"/>
              </a:lnSpc>
              <a:spcBef>
                <a:spcPts val="0"/>
              </a:spcBef>
              <a:spcAft>
                <a:spcPts val="0"/>
              </a:spcAft>
              <a:buNone/>
            </a:pPr>
            <a:r>
              <a:t/>
            </a:r>
            <a:endParaRPr i="1" sz="1800">
              <a:solidFill>
                <a:srgbClr val="FFFFFF"/>
              </a:solidFill>
              <a:latin typeface="Roboto"/>
              <a:ea typeface="Roboto"/>
              <a:cs typeface="Roboto"/>
              <a:sym typeface="Roboto"/>
            </a:endParaRPr>
          </a:p>
        </p:txBody>
      </p:sp>
      <p:sp>
        <p:nvSpPr>
          <p:cNvPr id="52" name="Google Shape;52;p1"/>
          <p:cNvSpPr txBox="1"/>
          <p:nvPr/>
        </p:nvSpPr>
        <p:spPr>
          <a:xfrm>
            <a:off x="2888550" y="5087600"/>
            <a:ext cx="4025400" cy="3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p:txBody>
      </p:sp>
      <p:pic>
        <p:nvPicPr>
          <p:cNvPr id="53" name="Google Shape;53;p1"/>
          <p:cNvPicPr preferRelativeResize="0"/>
          <p:nvPr/>
        </p:nvPicPr>
        <p:blipFill>
          <a:blip r:embed="rId4">
            <a:alphaModFix/>
          </a:blip>
          <a:stretch>
            <a:fillRect/>
          </a:stretch>
        </p:blipFill>
        <p:spPr>
          <a:xfrm>
            <a:off x="0" y="5476625"/>
            <a:ext cx="1261400" cy="1224675"/>
          </a:xfrm>
          <a:prstGeom prst="rect">
            <a:avLst/>
          </a:prstGeom>
          <a:noFill/>
          <a:ln>
            <a:noFill/>
          </a:ln>
        </p:spPr>
      </p:pic>
      <p:pic>
        <p:nvPicPr>
          <p:cNvPr id="54" name="Google Shape;54;p1"/>
          <p:cNvPicPr preferRelativeResize="0"/>
          <p:nvPr/>
        </p:nvPicPr>
        <p:blipFill>
          <a:blip r:embed="rId5">
            <a:alphaModFix/>
          </a:blip>
          <a:stretch>
            <a:fillRect/>
          </a:stretch>
        </p:blipFill>
        <p:spPr>
          <a:xfrm>
            <a:off x="7817129" y="5502413"/>
            <a:ext cx="1155721" cy="1173100"/>
          </a:xfrm>
          <a:prstGeom prst="rect">
            <a:avLst/>
          </a:prstGeom>
          <a:noFill/>
          <a:ln>
            <a:noFill/>
          </a:ln>
        </p:spPr>
      </p:pic>
      <p:pic>
        <p:nvPicPr>
          <p:cNvPr id="55" name="Google Shape;55;p1"/>
          <p:cNvPicPr preferRelativeResize="0"/>
          <p:nvPr/>
        </p:nvPicPr>
        <p:blipFill>
          <a:blip r:embed="rId6">
            <a:alphaModFix/>
          </a:blip>
          <a:stretch>
            <a:fillRect/>
          </a:stretch>
        </p:blipFill>
        <p:spPr>
          <a:xfrm>
            <a:off x="-111825" y="0"/>
            <a:ext cx="9255823" cy="4168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8d48791061_2_84"/>
          <p:cNvSpPr txBox="1"/>
          <p:nvPr/>
        </p:nvSpPr>
        <p:spPr>
          <a:xfrm>
            <a:off x="593875" y="127325"/>
            <a:ext cx="4230300" cy="9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500">
                <a:solidFill>
                  <a:srgbClr val="FFFFFF"/>
                </a:solidFill>
                <a:latin typeface="Roboto"/>
                <a:ea typeface="Roboto"/>
                <a:cs typeface="Roboto"/>
                <a:sym typeface="Roboto"/>
              </a:rPr>
              <a:t>EDA</a:t>
            </a:r>
            <a:endParaRPr sz="5500">
              <a:solidFill>
                <a:srgbClr val="FFFFFF"/>
              </a:solidFill>
              <a:latin typeface="Roboto"/>
              <a:ea typeface="Roboto"/>
              <a:cs typeface="Roboto"/>
              <a:sym typeface="Roboto"/>
            </a:endParaRPr>
          </a:p>
        </p:txBody>
      </p:sp>
      <p:pic>
        <p:nvPicPr>
          <p:cNvPr id="127" name="Google Shape;127;g8d48791061_2_84"/>
          <p:cNvPicPr preferRelativeResize="0"/>
          <p:nvPr/>
        </p:nvPicPr>
        <p:blipFill>
          <a:blip r:embed="rId3">
            <a:alphaModFix/>
          </a:blip>
          <a:stretch>
            <a:fillRect/>
          </a:stretch>
        </p:blipFill>
        <p:spPr>
          <a:xfrm>
            <a:off x="152400" y="1636863"/>
            <a:ext cx="8839200" cy="5011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8de2c7dd15_1_6"/>
          <p:cNvPicPr preferRelativeResize="0"/>
          <p:nvPr/>
        </p:nvPicPr>
        <p:blipFill rotWithShape="1">
          <a:blip r:embed="rId3">
            <a:alphaModFix/>
          </a:blip>
          <a:srcRect b="0" l="5499" r="0" t="23053"/>
          <a:stretch/>
        </p:blipFill>
        <p:spPr>
          <a:xfrm>
            <a:off x="-82238" y="699975"/>
            <a:ext cx="9308475" cy="3137825"/>
          </a:xfrm>
          <a:prstGeom prst="rect">
            <a:avLst/>
          </a:prstGeom>
          <a:noFill/>
          <a:ln>
            <a:noFill/>
          </a:ln>
        </p:spPr>
      </p:pic>
      <p:sp>
        <p:nvSpPr>
          <p:cNvPr id="133" name="Google Shape;133;g8de2c7dd15_1_6"/>
          <p:cNvSpPr txBox="1"/>
          <p:nvPr/>
        </p:nvSpPr>
        <p:spPr>
          <a:xfrm>
            <a:off x="1320300" y="3911150"/>
            <a:ext cx="6503400" cy="28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latin typeface="Roboto"/>
                <a:ea typeface="Roboto"/>
                <a:cs typeface="Roboto"/>
                <a:sym typeface="Roboto"/>
              </a:rPr>
              <a:t>Plotting Caption Length</a:t>
            </a:r>
            <a:endParaRPr b="1" sz="2000">
              <a:latin typeface="Roboto"/>
              <a:ea typeface="Roboto"/>
              <a:cs typeface="Roboto"/>
              <a:sym typeface="Roboto"/>
            </a:endParaRPr>
          </a:p>
          <a:p>
            <a:pPr indent="0" lvl="0" marL="0" rtl="0" algn="ctr">
              <a:spcBef>
                <a:spcPts val="0"/>
              </a:spcBef>
              <a:spcAft>
                <a:spcPts val="0"/>
              </a:spcAft>
              <a:buNone/>
            </a:pPr>
            <a:r>
              <a:t/>
            </a:r>
            <a:endParaRPr sz="19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count    6000.000000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mean       10.815467</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std         2.057137</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min         4.200000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25%         9.400000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50%        10.600000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75%        12.200000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None/>
            </a:pPr>
            <a:r>
              <a:rPr lang="en-US" sz="1700">
                <a:solidFill>
                  <a:srgbClr val="292929"/>
                </a:solidFill>
                <a:highlight>
                  <a:srgbClr val="F2F2F2"/>
                </a:highlight>
                <a:latin typeface="Courier New"/>
                <a:ea typeface="Courier New"/>
                <a:cs typeface="Courier New"/>
                <a:sym typeface="Courier New"/>
              </a:rPr>
              <a:t>max        19.200000</a:t>
            </a:r>
            <a:endParaRPr sz="1900">
              <a:latin typeface="Roboto"/>
              <a:ea typeface="Roboto"/>
              <a:cs typeface="Roboto"/>
              <a:sym typeface="Roboto"/>
            </a:endParaRPr>
          </a:p>
        </p:txBody>
      </p:sp>
      <p:sp>
        <p:nvSpPr>
          <p:cNvPr id="134" name="Google Shape;134;g8de2c7dd15_1_6"/>
          <p:cNvSpPr txBox="1"/>
          <p:nvPr/>
        </p:nvSpPr>
        <p:spPr>
          <a:xfrm>
            <a:off x="3224000" y="4572000"/>
            <a:ext cx="2795400" cy="211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g8d48791061_4_42"/>
          <p:cNvPicPr preferRelativeResize="0"/>
          <p:nvPr/>
        </p:nvPicPr>
        <p:blipFill rotWithShape="1">
          <a:blip r:embed="rId3">
            <a:alphaModFix/>
          </a:blip>
          <a:srcRect b="9511" l="3743" r="40381" t="60292"/>
          <a:stretch/>
        </p:blipFill>
        <p:spPr>
          <a:xfrm>
            <a:off x="0" y="0"/>
            <a:ext cx="9461001" cy="2229924"/>
          </a:xfrm>
          <a:prstGeom prst="rect">
            <a:avLst/>
          </a:prstGeom>
          <a:noFill/>
          <a:ln cap="flat" cmpd="sng" w="28575">
            <a:solidFill>
              <a:srgbClr val="000000"/>
            </a:solidFill>
            <a:prstDash val="solid"/>
            <a:round/>
            <a:headEnd len="sm" w="sm" type="none"/>
            <a:tailEnd len="sm" w="sm" type="none"/>
          </a:ln>
        </p:spPr>
      </p:pic>
      <p:pic>
        <p:nvPicPr>
          <p:cNvPr id="140" name="Google Shape;140;g8d48791061_4_42"/>
          <p:cNvPicPr preferRelativeResize="0"/>
          <p:nvPr/>
        </p:nvPicPr>
        <p:blipFill rotWithShape="1">
          <a:blip r:embed="rId4">
            <a:alphaModFix/>
          </a:blip>
          <a:srcRect b="6258" l="0" r="18758" t="22622"/>
          <a:stretch/>
        </p:blipFill>
        <p:spPr>
          <a:xfrm>
            <a:off x="0" y="2229913"/>
            <a:ext cx="9461001" cy="4684174"/>
          </a:xfrm>
          <a:prstGeom prst="rect">
            <a:avLst/>
          </a:prstGeom>
          <a:noFill/>
          <a:ln cap="flat" cmpd="sng" w="28575">
            <a:solidFill>
              <a:schemeClr val="dk2"/>
            </a:solidFill>
            <a:prstDash val="solid"/>
            <a:round/>
            <a:headEnd len="sm" w="sm" type="none"/>
            <a:tailEnd len="sm" w="sm" type="none"/>
          </a:ln>
        </p:spPr>
      </p:pic>
      <p:pic>
        <p:nvPicPr>
          <p:cNvPr id="141" name="Google Shape;141;g8d48791061_4_42"/>
          <p:cNvPicPr preferRelativeResize="0"/>
          <p:nvPr/>
        </p:nvPicPr>
        <p:blipFill>
          <a:blip r:embed="rId5">
            <a:alphaModFix/>
          </a:blip>
          <a:stretch>
            <a:fillRect/>
          </a:stretch>
        </p:blipFill>
        <p:spPr>
          <a:xfrm>
            <a:off x="7325325" y="2979225"/>
            <a:ext cx="2135675" cy="37484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530ba43c3e_0_1"/>
          <p:cNvPicPr preferRelativeResize="0"/>
          <p:nvPr/>
        </p:nvPicPr>
        <p:blipFill>
          <a:blip r:embed="rId3">
            <a:alphaModFix/>
          </a:blip>
          <a:stretch>
            <a:fillRect/>
          </a:stretch>
        </p:blipFill>
        <p:spPr>
          <a:xfrm>
            <a:off x="0" y="696200"/>
            <a:ext cx="9143999" cy="5763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g530ba43c3e_0_5"/>
          <p:cNvPicPr preferRelativeResize="0"/>
          <p:nvPr/>
        </p:nvPicPr>
        <p:blipFill>
          <a:blip r:embed="rId3">
            <a:alphaModFix/>
          </a:blip>
          <a:stretch>
            <a:fillRect/>
          </a:stretch>
        </p:blipFill>
        <p:spPr>
          <a:xfrm>
            <a:off x="0" y="897850"/>
            <a:ext cx="9144000" cy="5715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8d48791061_4_56"/>
          <p:cNvSpPr txBox="1"/>
          <p:nvPr/>
        </p:nvSpPr>
        <p:spPr>
          <a:xfrm>
            <a:off x="2050575" y="331100"/>
            <a:ext cx="5390700" cy="17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FFFFFF"/>
                </a:solidFill>
              </a:rPr>
              <a:t>Data Preprocessing</a:t>
            </a:r>
            <a:endParaRPr b="1" sz="3000">
              <a:solidFill>
                <a:srgbClr val="FFFFFF"/>
              </a:solidFill>
            </a:endParaRPr>
          </a:p>
          <a:p>
            <a:pPr indent="0" lvl="0" marL="0" rtl="0" algn="ctr">
              <a:spcBef>
                <a:spcPts val="0"/>
              </a:spcBef>
              <a:spcAft>
                <a:spcPts val="0"/>
              </a:spcAft>
              <a:buNone/>
            </a:pPr>
            <a:r>
              <a:rPr b="1" lang="en-US" sz="3000">
                <a:solidFill>
                  <a:srgbClr val="FFFFFF"/>
                </a:solidFill>
              </a:rPr>
              <a:t>( Common to all models )</a:t>
            </a:r>
            <a:endParaRPr b="1" sz="3000">
              <a:solidFill>
                <a:srgbClr val="FFFFFF"/>
              </a:solidFill>
            </a:endParaRPr>
          </a:p>
        </p:txBody>
      </p:sp>
      <p:sp>
        <p:nvSpPr>
          <p:cNvPr id="157" name="Google Shape;157;g8d48791061_4_56"/>
          <p:cNvSpPr txBox="1"/>
          <p:nvPr/>
        </p:nvSpPr>
        <p:spPr>
          <a:xfrm>
            <a:off x="540450" y="1360425"/>
            <a:ext cx="8255700" cy="5106300"/>
          </a:xfrm>
          <a:prstGeom prst="rect">
            <a:avLst/>
          </a:prstGeom>
          <a:solidFill>
            <a:srgbClr val="F3F3F3"/>
          </a:solid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Times New Roman"/>
              <a:buAutoNum type="arabicPeriod"/>
            </a:pPr>
            <a:r>
              <a:rPr lang="en-US" sz="2200">
                <a:latin typeface="Times New Roman"/>
                <a:ea typeface="Times New Roman"/>
                <a:cs typeface="Times New Roman"/>
                <a:sym typeface="Times New Roman"/>
              </a:rPr>
              <a:t>The caption data was divided into 3 columns within the file as : “ Filename” , “Index”, “Caption”</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AutoNum type="arabicPeriod"/>
            </a:pPr>
            <a:r>
              <a:rPr lang="en-US" sz="2200">
                <a:solidFill>
                  <a:schemeClr val="dk1"/>
                </a:solidFill>
                <a:highlight>
                  <a:srgbClr val="F3F3F3"/>
                </a:highlight>
                <a:latin typeface="Times New Roman"/>
                <a:ea typeface="Times New Roman"/>
                <a:cs typeface="Times New Roman"/>
                <a:sym typeface="Times New Roman"/>
              </a:rPr>
              <a:t>Splitting done : for lines '\n' -&gt; \t space given in columns #-&gt; split as filename index caption,</a:t>
            </a:r>
            <a:endParaRPr sz="2200">
              <a:solidFill>
                <a:schemeClr val="dk1"/>
              </a:solidFill>
              <a:highlight>
                <a:srgbClr val="F3F3F3"/>
              </a:highlight>
              <a:latin typeface="Times New Roman"/>
              <a:ea typeface="Times New Roman"/>
              <a:cs typeface="Times New Roman"/>
              <a:sym typeface="Times New Roman"/>
            </a:endParaRPr>
          </a:p>
          <a:p>
            <a:pPr indent="0" lvl="0" marL="457200" rtl="0" algn="l">
              <a:spcBef>
                <a:spcPts val="0"/>
              </a:spcBef>
              <a:spcAft>
                <a:spcPts val="0"/>
              </a:spcAft>
              <a:buNone/>
            </a:pPr>
            <a:r>
              <a:rPr lang="en-US" sz="2200">
                <a:solidFill>
                  <a:schemeClr val="dk1"/>
                </a:solidFill>
                <a:highlight>
                  <a:srgbClr val="F3F3F3"/>
                </a:highlight>
                <a:latin typeface="Times New Roman"/>
                <a:ea typeface="Times New Roman"/>
                <a:cs typeface="Times New Roman"/>
                <a:sym typeface="Times New Roman"/>
              </a:rPr>
              <a:t>Example : </a:t>
            </a:r>
            <a:r>
              <a:rPr lang="en-US" sz="2200">
                <a:solidFill>
                  <a:schemeClr val="dk1"/>
                </a:solidFill>
                <a:highlight>
                  <a:srgbClr val="FFFFFF"/>
                </a:highlight>
                <a:latin typeface="Times New Roman"/>
                <a:ea typeface="Times New Roman"/>
                <a:cs typeface="Times New Roman"/>
                <a:sym typeface="Times New Roman"/>
              </a:rPr>
              <a:t>1001773457_577c3a7d70.jpg#0 A black dog and a spotted dog are fighting</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AutoNum type="arabicPeriod"/>
            </a:pPr>
            <a:r>
              <a:rPr lang="en-US" sz="2200">
                <a:solidFill>
                  <a:schemeClr val="dk1"/>
                </a:solidFill>
                <a:highlight>
                  <a:srgbClr val="F3F3F3"/>
                </a:highlight>
                <a:latin typeface="Times New Roman"/>
                <a:ea typeface="Times New Roman"/>
                <a:cs typeface="Times New Roman"/>
                <a:sym typeface="Times New Roman"/>
              </a:rPr>
              <a:t>We create a dictionary with word as key and their frequency as value.</a:t>
            </a:r>
            <a:endParaRPr sz="2200">
              <a:solidFill>
                <a:schemeClr val="dk1"/>
              </a:solidFill>
              <a:highlight>
                <a:srgbClr val="F3F3F3"/>
              </a:highlight>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AutoNum type="arabicPeriod"/>
            </a:pPr>
            <a:r>
              <a:rPr lang="en-US" sz="2200">
                <a:solidFill>
                  <a:schemeClr val="dk1"/>
                </a:solidFill>
                <a:highlight>
                  <a:srgbClr val="F3F3F3"/>
                </a:highlight>
                <a:latin typeface="Times New Roman"/>
                <a:ea typeface="Times New Roman"/>
                <a:cs typeface="Times New Roman"/>
                <a:sym typeface="Times New Roman"/>
              </a:rPr>
              <a:t>Next we removed Redundant data like single characters, punctuations and numeric values. Our Vocab size reduced by almost 155 words.</a:t>
            </a:r>
            <a:endParaRPr sz="2200">
              <a:solidFill>
                <a:schemeClr val="dk1"/>
              </a:solidFill>
              <a:highlight>
                <a:srgbClr val="F3F3F3"/>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550">
              <a:solidFill>
                <a:schemeClr val="dk1"/>
              </a:solidFill>
              <a:highlight>
                <a:srgbClr val="F3F3F3"/>
              </a:highlight>
            </a:endParaRPr>
          </a:p>
          <a:p>
            <a:pPr indent="0" lvl="0" marL="45720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8de2c7dd15_1_16"/>
          <p:cNvSpPr txBox="1"/>
          <p:nvPr/>
        </p:nvSpPr>
        <p:spPr>
          <a:xfrm>
            <a:off x="750250" y="641150"/>
            <a:ext cx="7337700" cy="8562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b="1" lang="en-US" sz="2800">
                <a:solidFill>
                  <a:schemeClr val="lt1"/>
                </a:solidFill>
                <a:latin typeface="Roboto"/>
                <a:ea typeface="Roboto"/>
                <a:cs typeface="Roboto"/>
                <a:sym typeface="Roboto"/>
              </a:rPr>
              <a:t>Caption Preprocessing</a:t>
            </a:r>
            <a:endParaRPr b="1" sz="2800">
              <a:solidFill>
                <a:schemeClr val="lt1"/>
              </a:solidFill>
              <a:latin typeface="Roboto"/>
              <a:ea typeface="Roboto"/>
              <a:cs typeface="Roboto"/>
              <a:sym typeface="Roboto"/>
            </a:endParaRPr>
          </a:p>
        </p:txBody>
      </p:sp>
      <p:pic>
        <p:nvPicPr>
          <p:cNvPr id="163" name="Google Shape;163;g8de2c7dd15_1_16"/>
          <p:cNvPicPr preferRelativeResize="0"/>
          <p:nvPr/>
        </p:nvPicPr>
        <p:blipFill>
          <a:blip r:embed="rId3">
            <a:alphaModFix/>
          </a:blip>
          <a:stretch>
            <a:fillRect/>
          </a:stretch>
        </p:blipFill>
        <p:spPr>
          <a:xfrm>
            <a:off x="0" y="1649750"/>
            <a:ext cx="9144000" cy="5208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8de2c7dd15_1_20"/>
          <p:cNvSpPr txBox="1"/>
          <p:nvPr/>
        </p:nvSpPr>
        <p:spPr>
          <a:xfrm>
            <a:off x="903150" y="644225"/>
            <a:ext cx="73377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chemeClr val="lt1"/>
              </a:solidFill>
              <a:latin typeface="Roboto"/>
              <a:ea typeface="Roboto"/>
              <a:cs typeface="Roboto"/>
              <a:sym typeface="Roboto"/>
            </a:endParaRPr>
          </a:p>
        </p:txBody>
      </p:sp>
      <p:pic>
        <p:nvPicPr>
          <p:cNvPr id="169" name="Google Shape;169;g8de2c7dd15_1_20"/>
          <p:cNvPicPr preferRelativeResize="0"/>
          <p:nvPr/>
        </p:nvPicPr>
        <p:blipFill>
          <a:blip r:embed="rId3">
            <a:alphaModFix/>
          </a:blip>
          <a:stretch>
            <a:fillRect/>
          </a:stretch>
        </p:blipFill>
        <p:spPr>
          <a:xfrm>
            <a:off x="0" y="1845925"/>
            <a:ext cx="9143999" cy="5012075"/>
          </a:xfrm>
          <a:prstGeom prst="rect">
            <a:avLst/>
          </a:prstGeom>
          <a:noFill/>
          <a:ln>
            <a:noFill/>
          </a:ln>
        </p:spPr>
      </p:pic>
      <p:sp>
        <p:nvSpPr>
          <p:cNvPr id="170" name="Google Shape;170;g8de2c7dd15_1_20"/>
          <p:cNvSpPr txBox="1"/>
          <p:nvPr/>
        </p:nvSpPr>
        <p:spPr>
          <a:xfrm>
            <a:off x="750250" y="641150"/>
            <a:ext cx="7337700" cy="8562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b="1" lang="en-US" sz="2800">
                <a:solidFill>
                  <a:schemeClr val="lt1"/>
                </a:solidFill>
                <a:latin typeface="Roboto"/>
                <a:ea typeface="Roboto"/>
                <a:cs typeface="Roboto"/>
                <a:sym typeface="Roboto"/>
              </a:rPr>
              <a:t>Image</a:t>
            </a:r>
            <a:r>
              <a:rPr b="1" lang="en-US" sz="2800">
                <a:solidFill>
                  <a:schemeClr val="lt1"/>
                </a:solidFill>
                <a:latin typeface="Roboto"/>
                <a:ea typeface="Roboto"/>
                <a:cs typeface="Roboto"/>
                <a:sym typeface="Roboto"/>
              </a:rPr>
              <a:t> Preprocessing</a:t>
            </a:r>
            <a:endParaRPr b="1" sz="28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8d48791061_2_8"/>
          <p:cNvPicPr preferRelativeResize="0"/>
          <p:nvPr/>
        </p:nvPicPr>
        <p:blipFill>
          <a:blip r:embed="rId3">
            <a:alphaModFix/>
          </a:blip>
          <a:stretch>
            <a:fillRect/>
          </a:stretch>
        </p:blipFill>
        <p:spPr>
          <a:xfrm>
            <a:off x="152400" y="2577350"/>
            <a:ext cx="3276599" cy="2081600"/>
          </a:xfrm>
          <a:prstGeom prst="rect">
            <a:avLst/>
          </a:prstGeom>
          <a:noFill/>
          <a:ln cap="flat" cmpd="sng" w="9525">
            <a:solidFill>
              <a:srgbClr val="000000"/>
            </a:solidFill>
            <a:prstDash val="solid"/>
            <a:round/>
            <a:headEnd len="sm" w="sm" type="none"/>
            <a:tailEnd len="sm" w="sm" type="none"/>
          </a:ln>
        </p:spPr>
      </p:pic>
      <p:pic>
        <p:nvPicPr>
          <p:cNvPr id="176" name="Google Shape;176;g8d48791061_2_8"/>
          <p:cNvPicPr preferRelativeResize="0"/>
          <p:nvPr/>
        </p:nvPicPr>
        <p:blipFill>
          <a:blip r:embed="rId4">
            <a:alphaModFix/>
          </a:blip>
          <a:stretch>
            <a:fillRect/>
          </a:stretch>
        </p:blipFill>
        <p:spPr>
          <a:xfrm>
            <a:off x="3607700" y="2628625"/>
            <a:ext cx="2438400" cy="1979025"/>
          </a:xfrm>
          <a:prstGeom prst="rect">
            <a:avLst/>
          </a:prstGeom>
          <a:noFill/>
          <a:ln cap="flat" cmpd="sng" w="9525">
            <a:solidFill>
              <a:srgbClr val="000000"/>
            </a:solidFill>
            <a:prstDash val="solid"/>
            <a:round/>
            <a:headEnd len="sm" w="sm" type="none"/>
            <a:tailEnd len="sm" w="sm" type="none"/>
          </a:ln>
        </p:spPr>
      </p:pic>
      <p:pic>
        <p:nvPicPr>
          <p:cNvPr id="177" name="Google Shape;177;g8d48791061_2_8"/>
          <p:cNvPicPr preferRelativeResize="0"/>
          <p:nvPr/>
        </p:nvPicPr>
        <p:blipFill>
          <a:blip r:embed="rId5">
            <a:alphaModFix/>
          </a:blip>
          <a:stretch>
            <a:fillRect/>
          </a:stretch>
        </p:blipFill>
        <p:spPr>
          <a:xfrm>
            <a:off x="6224800" y="2592975"/>
            <a:ext cx="2943225" cy="1979025"/>
          </a:xfrm>
          <a:prstGeom prst="rect">
            <a:avLst/>
          </a:prstGeom>
          <a:noFill/>
          <a:ln cap="flat" cmpd="sng" w="9525">
            <a:solidFill>
              <a:srgbClr val="000000"/>
            </a:solidFill>
            <a:prstDash val="solid"/>
            <a:round/>
            <a:headEnd len="sm" w="sm" type="none"/>
            <a:tailEnd len="sm" w="sm" type="none"/>
          </a:ln>
        </p:spPr>
      </p:pic>
      <p:sp>
        <p:nvSpPr>
          <p:cNvPr id="178" name="Google Shape;178;g8d48791061_2_8"/>
          <p:cNvSpPr txBox="1"/>
          <p:nvPr/>
        </p:nvSpPr>
        <p:spPr>
          <a:xfrm>
            <a:off x="231300" y="87175"/>
            <a:ext cx="8755800" cy="16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rgbClr val="FFFFFF"/>
                </a:solidFill>
                <a:latin typeface="Roboto"/>
                <a:ea typeface="Roboto"/>
                <a:cs typeface="Roboto"/>
                <a:sym typeface="Roboto"/>
              </a:rPr>
              <a:t>The Approaches considered</a:t>
            </a:r>
            <a:endParaRPr b="1" sz="3500">
              <a:solidFill>
                <a:srgbClr val="FFFFFF"/>
              </a:solidFill>
              <a:latin typeface="Roboto"/>
              <a:ea typeface="Roboto"/>
              <a:cs typeface="Roboto"/>
              <a:sym typeface="Roboto"/>
            </a:endParaRPr>
          </a:p>
          <a:p>
            <a:pPr indent="0" lvl="0" marL="0" rtl="0" algn="ctr">
              <a:spcBef>
                <a:spcPts val="0"/>
              </a:spcBef>
              <a:spcAft>
                <a:spcPts val="0"/>
              </a:spcAft>
              <a:buNone/>
            </a:pPr>
            <a:r>
              <a:t/>
            </a:r>
            <a:endParaRPr sz="3500">
              <a:solidFill>
                <a:srgbClr val="FFFFFF"/>
              </a:solidFill>
              <a:latin typeface="Roboto"/>
              <a:ea typeface="Roboto"/>
              <a:cs typeface="Roboto"/>
              <a:sym typeface="Roboto"/>
            </a:endParaRPr>
          </a:p>
        </p:txBody>
      </p:sp>
      <p:sp>
        <p:nvSpPr>
          <p:cNvPr id="179" name="Google Shape;179;g8d48791061_2_8"/>
          <p:cNvSpPr txBox="1"/>
          <p:nvPr/>
        </p:nvSpPr>
        <p:spPr>
          <a:xfrm>
            <a:off x="74550" y="5050325"/>
            <a:ext cx="9069300" cy="9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500">
                <a:solidFill>
                  <a:srgbClr val="FFFFFF"/>
                </a:solidFill>
                <a:latin typeface="Roboto"/>
                <a:ea typeface="Roboto"/>
                <a:cs typeface="Roboto"/>
                <a:sym typeface="Roboto"/>
              </a:rPr>
              <a:t>  </a:t>
            </a:r>
            <a:r>
              <a:rPr lang="en-US" sz="3500">
                <a:latin typeface="Roboto"/>
                <a:ea typeface="Roboto"/>
                <a:cs typeface="Roboto"/>
                <a:sym typeface="Roboto"/>
              </a:rPr>
              <a:t> </a:t>
            </a:r>
            <a:r>
              <a:rPr lang="en-US" sz="3500">
                <a:latin typeface="Roboto"/>
                <a:ea typeface="Roboto"/>
                <a:cs typeface="Roboto"/>
                <a:sym typeface="Roboto"/>
              </a:rPr>
              <a:t>VGG 16              ResNet50       Inception V3</a:t>
            </a:r>
            <a:endParaRPr>
              <a:latin typeface="Roboto"/>
              <a:ea typeface="Roboto"/>
              <a:cs typeface="Roboto"/>
              <a:sym typeface="Roboto"/>
            </a:endParaRPr>
          </a:p>
        </p:txBody>
      </p:sp>
      <p:sp>
        <p:nvSpPr>
          <p:cNvPr id="180" name="Google Shape;180;g8d48791061_2_8"/>
          <p:cNvSpPr txBox="1"/>
          <p:nvPr/>
        </p:nvSpPr>
        <p:spPr>
          <a:xfrm>
            <a:off x="2974325" y="5698700"/>
            <a:ext cx="62601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1" name="Google Shape;181;g8d48791061_2_8"/>
          <p:cNvSpPr txBox="1"/>
          <p:nvPr/>
        </p:nvSpPr>
        <p:spPr>
          <a:xfrm>
            <a:off x="231300" y="769375"/>
            <a:ext cx="83433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rPr>
              <a:t>ImageNet has over ten million URLs of labeled images. About a million of the images also have bounding boxes specifying a more precise location for the labeled objects.</a:t>
            </a:r>
            <a:endParaRPr sz="1600">
              <a:solidFill>
                <a:srgbClr val="FFFFFF"/>
              </a:solidFill>
            </a:endParaRPr>
          </a:p>
          <a:p>
            <a:pPr indent="0" lvl="0" marL="0" rtl="0" algn="l">
              <a:spcBef>
                <a:spcPts val="0"/>
              </a:spcBef>
              <a:spcAft>
                <a:spcPts val="0"/>
              </a:spcAft>
              <a:buNone/>
            </a:pPr>
            <a:r>
              <a:rPr lang="en-US" sz="1600">
                <a:solidFill>
                  <a:srgbClr val="FFFFFF"/>
                </a:solidFill>
              </a:rPr>
              <a:t>For this model, the ImageNet dataset is composed of 1,331,167 images which are split into training and evaluation datasets containing 1,281,167 and 50,000 images, respectively.</a:t>
            </a:r>
            <a:endParaRPr sz="1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8d48791061_2_55"/>
          <p:cNvSpPr txBox="1"/>
          <p:nvPr/>
        </p:nvSpPr>
        <p:spPr>
          <a:xfrm>
            <a:off x="1000125" y="1114425"/>
            <a:ext cx="67722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700">
                <a:solidFill>
                  <a:schemeClr val="lt1"/>
                </a:solidFill>
                <a:latin typeface="Roboto"/>
                <a:ea typeface="Roboto"/>
                <a:cs typeface="Roboto"/>
                <a:sym typeface="Roboto"/>
              </a:rPr>
              <a:t>Model Summary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rPr b="1" lang="en-US" sz="3700">
                <a:latin typeface="Roboto"/>
                <a:ea typeface="Roboto"/>
                <a:cs typeface="Roboto"/>
                <a:sym typeface="Roboto"/>
              </a:rPr>
              <a:t> VGG 16</a:t>
            </a:r>
            <a:endParaRPr b="1" sz="3700">
              <a:latin typeface="Roboto"/>
              <a:ea typeface="Roboto"/>
              <a:cs typeface="Roboto"/>
              <a:sym typeface="Roboto"/>
            </a:endParaRPr>
          </a:p>
        </p:txBody>
      </p:sp>
      <p:sp>
        <p:nvSpPr>
          <p:cNvPr id="187" name="Google Shape;187;g8d48791061_2_55"/>
          <p:cNvSpPr txBox="1"/>
          <p:nvPr/>
        </p:nvSpPr>
        <p:spPr>
          <a:xfrm>
            <a:off x="1863575" y="391350"/>
            <a:ext cx="5106300" cy="9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ab816ecb96_0_5"/>
          <p:cNvSpPr txBox="1"/>
          <p:nvPr>
            <p:ph type="ctrTitle"/>
          </p:nvPr>
        </p:nvSpPr>
        <p:spPr>
          <a:xfrm>
            <a:off x="798372" y="535315"/>
            <a:ext cx="7547400" cy="74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US" sz="3300">
                <a:solidFill>
                  <a:srgbClr val="FFFFFF"/>
                </a:solidFill>
              </a:rPr>
              <a:t>Team Members</a:t>
            </a:r>
            <a:endParaRPr b="1" sz="3300">
              <a:solidFill>
                <a:srgbClr val="FFFFFF"/>
              </a:solidFill>
            </a:endParaRPr>
          </a:p>
        </p:txBody>
      </p:sp>
      <p:sp>
        <p:nvSpPr>
          <p:cNvPr id="61" name="Google Shape;61;gab816ecb96_0_5"/>
          <p:cNvSpPr txBox="1"/>
          <p:nvPr>
            <p:ph idx="1" type="subTitle"/>
          </p:nvPr>
        </p:nvSpPr>
        <p:spPr>
          <a:xfrm>
            <a:off x="1371600" y="2416119"/>
            <a:ext cx="6400800" cy="383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US" sz="4000" u="sng">
                <a:solidFill>
                  <a:schemeClr val="hlink"/>
                </a:solidFill>
                <a:hlinkClick r:id="rId3"/>
              </a:rPr>
              <a:t>Amandeep Kaur </a:t>
            </a:r>
            <a:endParaRPr b="1" sz="4000">
              <a:solidFill>
                <a:srgbClr val="000000"/>
              </a:solidFill>
            </a:endParaRPr>
          </a:p>
          <a:p>
            <a:pPr indent="0" lvl="0" marL="0" rtl="0" algn="ctr">
              <a:spcBef>
                <a:spcPts val="0"/>
              </a:spcBef>
              <a:spcAft>
                <a:spcPts val="0"/>
              </a:spcAft>
              <a:buNone/>
            </a:pPr>
            <a:r>
              <a:rPr b="1" lang="en-US" sz="4000" u="sng">
                <a:solidFill>
                  <a:schemeClr val="hlink"/>
                </a:solidFill>
                <a:hlinkClick r:id="rId4"/>
              </a:rPr>
              <a:t>Drishti Gupta </a:t>
            </a:r>
            <a:endParaRPr b="1" sz="4000">
              <a:solidFill>
                <a:srgbClr val="000000"/>
              </a:solidFill>
            </a:endParaRPr>
          </a:p>
          <a:p>
            <a:pPr indent="0" lvl="0" marL="0" rtl="0" algn="ctr">
              <a:spcBef>
                <a:spcPts val="0"/>
              </a:spcBef>
              <a:spcAft>
                <a:spcPts val="0"/>
              </a:spcAft>
              <a:buNone/>
            </a:pPr>
            <a:r>
              <a:rPr b="1" lang="en-US" sz="4000" u="sng">
                <a:solidFill>
                  <a:schemeClr val="hlink"/>
                </a:solidFill>
                <a:hlinkClick r:id="rId5"/>
              </a:rPr>
              <a:t>Ekant Bagri </a:t>
            </a:r>
            <a:endParaRPr b="1" sz="4000">
              <a:solidFill>
                <a:srgbClr val="000000"/>
              </a:solidFill>
            </a:endParaRPr>
          </a:p>
          <a:p>
            <a:pPr indent="0" lvl="0" marL="0" rtl="0" algn="ctr">
              <a:spcBef>
                <a:spcPts val="0"/>
              </a:spcBef>
              <a:spcAft>
                <a:spcPts val="0"/>
              </a:spcAft>
              <a:buNone/>
            </a:pPr>
            <a:r>
              <a:rPr b="1" lang="en-US" sz="4000" u="sng">
                <a:solidFill>
                  <a:schemeClr val="hlink"/>
                </a:solidFill>
                <a:hlinkClick r:id="rId6"/>
              </a:rPr>
              <a:t>Srinidhi Ayyagari</a:t>
            </a:r>
            <a:endParaRPr b="1" sz="40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8d4af46cee_0_22"/>
          <p:cNvSpPr txBox="1"/>
          <p:nvPr/>
        </p:nvSpPr>
        <p:spPr>
          <a:xfrm>
            <a:off x="-74550" y="298200"/>
            <a:ext cx="7007100" cy="11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rgbClr val="FFFFFF"/>
                </a:solidFill>
                <a:latin typeface="Roboto"/>
                <a:ea typeface="Roboto"/>
                <a:cs typeface="Roboto"/>
                <a:sym typeface="Roboto"/>
              </a:rPr>
              <a:t>                 VGG 16</a:t>
            </a:r>
            <a:endParaRPr sz="2800">
              <a:solidFill>
                <a:srgbClr val="FFFFFF"/>
              </a:solidFill>
              <a:latin typeface="Roboto"/>
              <a:ea typeface="Roboto"/>
              <a:cs typeface="Roboto"/>
              <a:sym typeface="Roboto"/>
            </a:endParaRPr>
          </a:p>
          <a:p>
            <a:pPr indent="0" lvl="0" marL="0" rtl="0" algn="ctr">
              <a:spcBef>
                <a:spcPts val="0"/>
              </a:spcBef>
              <a:spcAft>
                <a:spcPts val="0"/>
              </a:spcAft>
              <a:buNone/>
            </a:pPr>
            <a:r>
              <a:t/>
            </a:r>
            <a:endParaRPr sz="2800">
              <a:solidFill>
                <a:srgbClr val="FFFFFF"/>
              </a:solidFill>
              <a:latin typeface="Roboto"/>
              <a:ea typeface="Roboto"/>
              <a:cs typeface="Roboto"/>
              <a:sym typeface="Roboto"/>
            </a:endParaRPr>
          </a:p>
          <a:p>
            <a:pPr indent="0" lvl="0" marL="0" rtl="0" algn="l">
              <a:spcBef>
                <a:spcPts val="0"/>
              </a:spcBef>
              <a:spcAft>
                <a:spcPts val="0"/>
              </a:spcAft>
              <a:buNone/>
            </a:pPr>
            <a:r>
              <a:rPr lang="en-US" sz="2800">
                <a:solidFill>
                  <a:srgbClr val="FFFFFF"/>
                </a:solidFill>
                <a:latin typeface="Roboto"/>
                <a:ea typeface="Roboto"/>
                <a:cs typeface="Roboto"/>
                <a:sym typeface="Roboto"/>
              </a:rPr>
              <a:t>                     </a:t>
            </a:r>
            <a:endParaRPr sz="28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193" name="Google Shape;193;g8d4af46cee_0_22"/>
          <p:cNvPicPr preferRelativeResize="0"/>
          <p:nvPr/>
        </p:nvPicPr>
        <p:blipFill>
          <a:blip r:embed="rId3">
            <a:alphaModFix/>
          </a:blip>
          <a:stretch>
            <a:fillRect/>
          </a:stretch>
        </p:blipFill>
        <p:spPr>
          <a:xfrm>
            <a:off x="535250" y="894450"/>
            <a:ext cx="8260874" cy="4118601"/>
          </a:xfrm>
          <a:prstGeom prst="rect">
            <a:avLst/>
          </a:prstGeom>
          <a:noFill/>
          <a:ln cap="flat" cmpd="sng" w="9525">
            <a:solidFill>
              <a:srgbClr val="000000"/>
            </a:solidFill>
            <a:prstDash val="solid"/>
            <a:round/>
            <a:headEnd len="sm" w="sm" type="none"/>
            <a:tailEnd len="sm" w="sm" type="none"/>
          </a:ln>
        </p:spPr>
      </p:pic>
      <p:sp>
        <p:nvSpPr>
          <p:cNvPr id="194" name="Google Shape;194;g8d4af46cee_0_22"/>
          <p:cNvSpPr txBox="1"/>
          <p:nvPr/>
        </p:nvSpPr>
        <p:spPr>
          <a:xfrm>
            <a:off x="984988" y="5143500"/>
            <a:ext cx="7361400" cy="16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50">
                <a:solidFill>
                  <a:srgbClr val="191000"/>
                </a:solidFill>
                <a:highlight>
                  <a:srgbClr val="EFEFEF"/>
                </a:highlight>
                <a:latin typeface="Lora"/>
                <a:ea typeface="Lora"/>
                <a:cs typeface="Lora"/>
                <a:sym typeface="Lora"/>
              </a:rPr>
              <a:t>VGG 16</a:t>
            </a:r>
            <a:r>
              <a:rPr lang="en-US" sz="1450">
                <a:solidFill>
                  <a:srgbClr val="191000"/>
                </a:solidFill>
                <a:highlight>
                  <a:srgbClr val="EFEFEF"/>
                </a:highlight>
                <a:latin typeface="Lora"/>
                <a:ea typeface="Lora"/>
                <a:cs typeface="Lora"/>
                <a:sym typeface="Lora"/>
              </a:rPr>
              <a:t> is a convolutional neural network model proposed by K. Simonyan and A. Zisserman from the University of Oxford in the paper “</a:t>
            </a:r>
            <a:r>
              <a:rPr lang="en-US" sz="1450" u="sng">
                <a:solidFill>
                  <a:schemeClr val="hlink"/>
                </a:solidFill>
                <a:highlight>
                  <a:srgbClr val="EFEFEF"/>
                </a:highlight>
                <a:latin typeface="Lora"/>
                <a:ea typeface="Lora"/>
                <a:cs typeface="Lora"/>
                <a:sym typeface="Lora"/>
                <a:hlinkClick r:id="rId4"/>
              </a:rPr>
              <a:t>Very Deep Convolutional Networks for Large-Scale Image Recognition”</a:t>
            </a:r>
            <a:r>
              <a:rPr lang="en-US" sz="1450">
                <a:solidFill>
                  <a:srgbClr val="191000"/>
                </a:solidFill>
                <a:highlight>
                  <a:srgbClr val="EFEFEF"/>
                </a:highlight>
                <a:latin typeface="Lora"/>
                <a:ea typeface="Lora"/>
                <a:cs typeface="Lora"/>
                <a:sym typeface="Lora"/>
              </a:rPr>
              <a:t>. The model achieves 92.7% top-5 test accuracy in ImageNet, which is a dataset of over 14 million images belonging to 1000 classes.</a:t>
            </a:r>
            <a:endParaRPr sz="1450">
              <a:solidFill>
                <a:srgbClr val="191000"/>
              </a:solidFill>
              <a:highlight>
                <a:srgbClr val="EFEFEF"/>
              </a:highlight>
              <a:latin typeface="Lora"/>
              <a:ea typeface="Lora"/>
              <a:cs typeface="Lora"/>
              <a:sym typeface="Lora"/>
            </a:endParaRPr>
          </a:p>
          <a:p>
            <a:pPr indent="0" lvl="0" marL="0" rtl="0" algn="l">
              <a:spcBef>
                <a:spcPts val="0"/>
              </a:spcBef>
              <a:spcAft>
                <a:spcPts val="0"/>
              </a:spcAft>
              <a:buNone/>
            </a:pPr>
            <a:r>
              <a:rPr lang="en-US" sz="1450">
                <a:solidFill>
                  <a:srgbClr val="191000"/>
                </a:solidFill>
                <a:highlight>
                  <a:srgbClr val="EFEFEF"/>
                </a:highlight>
                <a:latin typeface="Lora"/>
                <a:ea typeface="Lora"/>
                <a:cs typeface="Lora"/>
                <a:sym typeface="Lora"/>
              </a:rPr>
              <a:t> Reference : </a:t>
            </a:r>
            <a:r>
              <a:rPr lang="en-US" sz="1100" u="sng">
                <a:solidFill>
                  <a:schemeClr val="hlink"/>
                </a:solidFill>
                <a:hlinkClick r:id="rId5"/>
              </a:rPr>
              <a:t>https://neurohive.io/en/popular-networks/vgg16/</a:t>
            </a:r>
            <a:endParaRPr sz="1450">
              <a:solidFill>
                <a:srgbClr val="191000"/>
              </a:solidFill>
              <a:highlight>
                <a:srgbClr val="EFEFEF"/>
              </a:highlight>
              <a:latin typeface="Lora"/>
              <a:ea typeface="Lora"/>
              <a:cs typeface="Lora"/>
              <a:sym typeface="L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8d48791061_2_15"/>
          <p:cNvSpPr txBox="1"/>
          <p:nvPr/>
        </p:nvSpPr>
        <p:spPr>
          <a:xfrm>
            <a:off x="167700" y="6153575"/>
            <a:ext cx="8976300" cy="6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 Source Code is available here :</a:t>
            </a:r>
            <a:endParaRPr/>
          </a:p>
          <a:p>
            <a:pPr indent="0" lvl="0" marL="0" rtl="0" algn="l">
              <a:spcBef>
                <a:spcPts val="0"/>
              </a:spcBef>
              <a:spcAft>
                <a:spcPts val="0"/>
              </a:spcAft>
              <a:buNone/>
            </a:pPr>
            <a:r>
              <a:rPr lang="en-US" sz="1100" u="sng">
                <a:solidFill>
                  <a:schemeClr val="hlink"/>
                </a:solidFill>
                <a:hlinkClick r:id="rId3"/>
              </a:rPr>
              <a:t>https://www.kaggle.com/amandeepkaur2/image-captioning-using-vgg16-on-flicker8k-dataset?scriptVersionId=39769355</a:t>
            </a:r>
            <a:endParaRPr>
              <a:latin typeface="Roboto"/>
              <a:ea typeface="Roboto"/>
              <a:cs typeface="Roboto"/>
              <a:sym typeface="Roboto"/>
            </a:endParaRPr>
          </a:p>
        </p:txBody>
      </p:sp>
      <p:sp>
        <p:nvSpPr>
          <p:cNvPr id="200" name="Google Shape;200;g8d48791061_2_15"/>
          <p:cNvSpPr txBox="1"/>
          <p:nvPr/>
        </p:nvSpPr>
        <p:spPr>
          <a:xfrm>
            <a:off x="1714500" y="577700"/>
            <a:ext cx="5535000" cy="10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01" name="Google Shape;201;g8d48791061_2_15"/>
          <p:cNvPicPr preferRelativeResize="0"/>
          <p:nvPr/>
        </p:nvPicPr>
        <p:blipFill rotWithShape="1">
          <a:blip r:embed="rId4">
            <a:alphaModFix/>
          </a:blip>
          <a:srcRect b="0" l="0" r="0" t="14163"/>
          <a:stretch/>
        </p:blipFill>
        <p:spPr>
          <a:xfrm>
            <a:off x="319100" y="1341800"/>
            <a:ext cx="7377524" cy="1561650"/>
          </a:xfrm>
          <a:prstGeom prst="rect">
            <a:avLst/>
          </a:prstGeom>
          <a:noFill/>
          <a:ln cap="flat" cmpd="sng" w="9525">
            <a:solidFill>
              <a:srgbClr val="000000"/>
            </a:solidFill>
            <a:prstDash val="solid"/>
            <a:round/>
            <a:headEnd len="sm" w="sm" type="none"/>
            <a:tailEnd len="sm" w="sm" type="none"/>
          </a:ln>
        </p:spPr>
      </p:pic>
      <p:pic>
        <p:nvPicPr>
          <p:cNvPr id="202" name="Google Shape;202;g8d48791061_2_15"/>
          <p:cNvPicPr preferRelativeResize="0"/>
          <p:nvPr/>
        </p:nvPicPr>
        <p:blipFill rotWithShape="1">
          <a:blip r:embed="rId5">
            <a:alphaModFix/>
          </a:blip>
          <a:srcRect b="0" l="0" r="0" t="3688"/>
          <a:stretch/>
        </p:blipFill>
        <p:spPr>
          <a:xfrm>
            <a:off x="319100" y="3019000"/>
            <a:ext cx="5793476" cy="3019025"/>
          </a:xfrm>
          <a:prstGeom prst="rect">
            <a:avLst/>
          </a:prstGeom>
          <a:noFill/>
          <a:ln cap="flat" cmpd="sng" w="9525">
            <a:solidFill>
              <a:srgbClr val="000000"/>
            </a:solidFill>
            <a:prstDash val="solid"/>
            <a:round/>
            <a:headEnd len="sm" w="sm" type="none"/>
            <a:tailEnd len="sm" w="sm" type="none"/>
          </a:ln>
        </p:spPr>
      </p:pic>
      <p:pic>
        <p:nvPicPr>
          <p:cNvPr id="203" name="Google Shape;203;g8d48791061_2_15"/>
          <p:cNvPicPr preferRelativeResize="0"/>
          <p:nvPr/>
        </p:nvPicPr>
        <p:blipFill>
          <a:blip r:embed="rId6">
            <a:alphaModFix/>
          </a:blip>
          <a:stretch>
            <a:fillRect/>
          </a:stretch>
        </p:blipFill>
        <p:spPr>
          <a:xfrm>
            <a:off x="6193075" y="2912950"/>
            <a:ext cx="2867075" cy="3125075"/>
          </a:xfrm>
          <a:prstGeom prst="rect">
            <a:avLst/>
          </a:prstGeom>
          <a:noFill/>
          <a:ln cap="flat" cmpd="sng" w="9525">
            <a:solidFill>
              <a:srgbClr val="000000"/>
            </a:solidFill>
            <a:prstDash val="solid"/>
            <a:round/>
            <a:headEnd len="sm" w="sm" type="none"/>
            <a:tailEnd len="sm" w="sm" type="none"/>
          </a:ln>
        </p:spPr>
      </p:pic>
      <p:sp>
        <p:nvSpPr>
          <p:cNvPr id="204" name="Google Shape;204;g8d48791061_2_15"/>
          <p:cNvSpPr txBox="1"/>
          <p:nvPr/>
        </p:nvSpPr>
        <p:spPr>
          <a:xfrm>
            <a:off x="1509500" y="428625"/>
            <a:ext cx="5441700" cy="6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FFFFFF"/>
                </a:solidFill>
                <a:latin typeface="Roboto"/>
                <a:ea typeface="Roboto"/>
                <a:cs typeface="Roboto"/>
                <a:sym typeface="Roboto"/>
              </a:rPr>
              <a:t>Glimpse of codes</a:t>
            </a:r>
            <a:endParaRPr b="1" sz="3000">
              <a:solidFill>
                <a:srgbClr val="FFFFFF"/>
              </a:solidFill>
              <a:latin typeface="Roboto"/>
              <a:ea typeface="Roboto"/>
              <a:cs typeface="Roboto"/>
              <a:sym typeface="Roboto"/>
            </a:endParaRPr>
          </a:p>
        </p:txBody>
      </p:sp>
      <p:sp>
        <p:nvSpPr>
          <p:cNvPr id="205" name="Google Shape;205;g8d48791061_2_15"/>
          <p:cNvSpPr txBox="1"/>
          <p:nvPr/>
        </p:nvSpPr>
        <p:spPr>
          <a:xfrm>
            <a:off x="205000" y="6243025"/>
            <a:ext cx="7752600" cy="52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8d48791061_2_18"/>
          <p:cNvPicPr preferRelativeResize="0"/>
          <p:nvPr/>
        </p:nvPicPr>
        <p:blipFill rotWithShape="1">
          <a:blip r:embed="rId3">
            <a:alphaModFix/>
          </a:blip>
          <a:srcRect b="10841" l="0" r="0" t="0"/>
          <a:stretch/>
        </p:blipFill>
        <p:spPr>
          <a:xfrm>
            <a:off x="180975" y="2436325"/>
            <a:ext cx="8782050" cy="3974400"/>
          </a:xfrm>
          <a:prstGeom prst="rect">
            <a:avLst/>
          </a:prstGeom>
          <a:noFill/>
          <a:ln>
            <a:noFill/>
          </a:ln>
        </p:spPr>
      </p:pic>
      <p:sp>
        <p:nvSpPr>
          <p:cNvPr id="211" name="Google Shape;211;g8d48791061_2_18"/>
          <p:cNvSpPr txBox="1"/>
          <p:nvPr/>
        </p:nvSpPr>
        <p:spPr>
          <a:xfrm>
            <a:off x="1695875" y="93175"/>
            <a:ext cx="6056700" cy="13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chemeClr val="lt1"/>
                </a:solidFill>
                <a:latin typeface="Roboto"/>
                <a:ea typeface="Roboto"/>
                <a:cs typeface="Roboto"/>
                <a:sym typeface="Roboto"/>
              </a:rPr>
              <a:t>	 Accuracy and Loss per epoch</a:t>
            </a:r>
            <a:endParaRPr/>
          </a:p>
        </p:txBody>
      </p:sp>
      <p:pic>
        <p:nvPicPr>
          <p:cNvPr id="212" name="Google Shape;212;g8d48791061_2_18"/>
          <p:cNvPicPr preferRelativeResize="0"/>
          <p:nvPr/>
        </p:nvPicPr>
        <p:blipFill>
          <a:blip r:embed="rId4">
            <a:alphaModFix/>
          </a:blip>
          <a:stretch>
            <a:fillRect/>
          </a:stretch>
        </p:blipFill>
        <p:spPr>
          <a:xfrm>
            <a:off x="1039238" y="991275"/>
            <a:ext cx="7065524" cy="161278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8d4af46cee_0_38"/>
          <p:cNvSpPr txBox="1"/>
          <p:nvPr/>
        </p:nvSpPr>
        <p:spPr>
          <a:xfrm>
            <a:off x="1807675" y="298175"/>
            <a:ext cx="5180700" cy="1341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US" sz="3000">
                <a:solidFill>
                  <a:srgbClr val="FFFFFF"/>
                </a:solidFill>
                <a:latin typeface="Roboto"/>
                <a:ea typeface="Roboto"/>
                <a:cs typeface="Roboto"/>
                <a:sym typeface="Roboto"/>
              </a:rPr>
              <a:t>Evaluation and Results </a:t>
            </a:r>
            <a:endParaRPr b="1" sz="3000">
              <a:solidFill>
                <a:srgbClr val="FFFFFF"/>
              </a:solidFill>
              <a:latin typeface="Roboto"/>
              <a:ea typeface="Roboto"/>
              <a:cs typeface="Roboto"/>
              <a:sym typeface="Roboto"/>
            </a:endParaRPr>
          </a:p>
          <a:p>
            <a:pPr indent="0" lvl="0" marL="457200" rtl="0" algn="ctr">
              <a:lnSpc>
                <a:spcPct val="115000"/>
              </a:lnSpc>
              <a:spcBef>
                <a:spcPts val="0"/>
              </a:spcBef>
              <a:spcAft>
                <a:spcPts val="0"/>
              </a:spcAft>
              <a:buNone/>
            </a:pPr>
            <a:r>
              <a:t/>
            </a:r>
            <a:endParaRPr b="1" sz="2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1" sz="2200">
              <a:solidFill>
                <a:srgbClr val="FFFFFF"/>
              </a:solidFill>
              <a:latin typeface="Roboto"/>
              <a:ea typeface="Roboto"/>
              <a:cs typeface="Roboto"/>
              <a:sym typeface="Roboto"/>
            </a:endParaRPr>
          </a:p>
        </p:txBody>
      </p:sp>
      <p:pic>
        <p:nvPicPr>
          <p:cNvPr id="218" name="Google Shape;218;g8d4af46cee_0_38"/>
          <p:cNvPicPr preferRelativeResize="0"/>
          <p:nvPr/>
        </p:nvPicPr>
        <p:blipFill>
          <a:blip r:embed="rId3">
            <a:alphaModFix/>
          </a:blip>
          <a:stretch>
            <a:fillRect/>
          </a:stretch>
        </p:blipFill>
        <p:spPr>
          <a:xfrm>
            <a:off x="133775" y="2873350"/>
            <a:ext cx="4495800" cy="3076575"/>
          </a:xfrm>
          <a:prstGeom prst="rect">
            <a:avLst/>
          </a:prstGeom>
          <a:noFill/>
          <a:ln cap="flat" cmpd="sng" w="9525">
            <a:solidFill>
              <a:srgbClr val="000000"/>
            </a:solidFill>
            <a:prstDash val="solid"/>
            <a:round/>
            <a:headEnd len="sm" w="sm" type="none"/>
            <a:tailEnd len="sm" w="sm" type="none"/>
          </a:ln>
        </p:spPr>
      </p:pic>
      <p:pic>
        <p:nvPicPr>
          <p:cNvPr id="219" name="Google Shape;219;g8d4af46cee_0_38"/>
          <p:cNvPicPr preferRelativeResize="0"/>
          <p:nvPr/>
        </p:nvPicPr>
        <p:blipFill rotWithShape="1">
          <a:blip r:embed="rId4">
            <a:alphaModFix/>
          </a:blip>
          <a:srcRect b="0" l="0" r="0" t="0"/>
          <a:stretch/>
        </p:blipFill>
        <p:spPr>
          <a:xfrm>
            <a:off x="4803925" y="2873350"/>
            <a:ext cx="4209626" cy="3076575"/>
          </a:xfrm>
          <a:prstGeom prst="rect">
            <a:avLst/>
          </a:prstGeom>
          <a:noFill/>
          <a:ln cap="flat" cmpd="sng" w="9525">
            <a:solidFill>
              <a:srgbClr val="000000"/>
            </a:solidFill>
            <a:prstDash val="solid"/>
            <a:round/>
            <a:headEnd len="sm" w="sm" type="none"/>
            <a:tailEnd len="sm" w="sm" type="none"/>
          </a:ln>
        </p:spPr>
      </p:pic>
      <p:sp>
        <p:nvSpPr>
          <p:cNvPr id="220" name="Google Shape;220;g8d4af46cee_0_38"/>
          <p:cNvSpPr txBox="1"/>
          <p:nvPr/>
        </p:nvSpPr>
        <p:spPr>
          <a:xfrm>
            <a:off x="1024975" y="2221150"/>
            <a:ext cx="3056400" cy="6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Roboto"/>
                <a:ea typeface="Roboto"/>
                <a:cs typeface="Roboto"/>
                <a:sym typeface="Roboto"/>
              </a:rPr>
              <a:t>Plot between Training Loss and Validation Loss </a:t>
            </a:r>
            <a:endParaRPr b="1">
              <a:latin typeface="Roboto"/>
              <a:ea typeface="Roboto"/>
              <a:cs typeface="Roboto"/>
              <a:sym typeface="Roboto"/>
            </a:endParaRPr>
          </a:p>
        </p:txBody>
      </p:sp>
      <p:sp>
        <p:nvSpPr>
          <p:cNvPr id="221" name="Google Shape;221;g8d4af46cee_0_38"/>
          <p:cNvSpPr txBox="1"/>
          <p:nvPr/>
        </p:nvSpPr>
        <p:spPr>
          <a:xfrm>
            <a:off x="5594050" y="2221150"/>
            <a:ext cx="30564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2" name="Google Shape;222;g8d4af46cee_0_38"/>
          <p:cNvSpPr txBox="1"/>
          <p:nvPr/>
        </p:nvSpPr>
        <p:spPr>
          <a:xfrm>
            <a:off x="5380538" y="2221150"/>
            <a:ext cx="3056400" cy="6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 </a:t>
            </a:r>
            <a:r>
              <a:rPr b="1" lang="en-US">
                <a:latin typeface="Roboto"/>
                <a:ea typeface="Roboto"/>
                <a:cs typeface="Roboto"/>
                <a:sym typeface="Roboto"/>
              </a:rPr>
              <a:t>Plot between Training Accuracy and Validation Accuracy</a:t>
            </a:r>
            <a:endParaRPr b="1">
              <a:latin typeface="Roboto"/>
              <a:ea typeface="Roboto"/>
              <a:cs typeface="Roboto"/>
              <a:sym typeface="Roboto"/>
            </a:endParaRPr>
          </a:p>
        </p:txBody>
      </p:sp>
      <p:sp>
        <p:nvSpPr>
          <p:cNvPr id="223" name="Google Shape;223;g8d4af46cee_0_38"/>
          <p:cNvSpPr txBox="1"/>
          <p:nvPr/>
        </p:nvSpPr>
        <p:spPr>
          <a:xfrm rot="-5398024">
            <a:off x="4180067" y="3913463"/>
            <a:ext cx="15654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F3F3F3"/>
                </a:highlight>
                <a:latin typeface="Roboto"/>
                <a:ea typeface="Roboto"/>
                <a:cs typeface="Roboto"/>
                <a:sym typeface="Roboto"/>
              </a:rPr>
              <a:t>Accuracy</a:t>
            </a:r>
            <a:endParaRPr>
              <a:highlight>
                <a:srgbClr val="F3F3F3"/>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8d4af46cee_0_61"/>
          <p:cNvPicPr preferRelativeResize="0"/>
          <p:nvPr/>
        </p:nvPicPr>
        <p:blipFill>
          <a:blip r:embed="rId3">
            <a:alphaModFix/>
          </a:blip>
          <a:stretch>
            <a:fillRect/>
          </a:stretch>
        </p:blipFill>
        <p:spPr>
          <a:xfrm>
            <a:off x="1529438" y="304800"/>
            <a:ext cx="6085114" cy="6553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8d48791061_3_16"/>
          <p:cNvSpPr txBox="1"/>
          <p:nvPr/>
        </p:nvSpPr>
        <p:spPr>
          <a:xfrm>
            <a:off x="1000125" y="1114425"/>
            <a:ext cx="67722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700">
                <a:solidFill>
                  <a:schemeClr val="lt1"/>
                </a:solidFill>
                <a:latin typeface="Roboto"/>
                <a:ea typeface="Roboto"/>
                <a:cs typeface="Roboto"/>
                <a:sym typeface="Roboto"/>
              </a:rPr>
              <a:t>Model Summary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l">
              <a:spcBef>
                <a:spcPts val="0"/>
              </a:spcBef>
              <a:spcAft>
                <a:spcPts val="0"/>
              </a:spcAft>
              <a:buNone/>
            </a:pPr>
            <a:r>
              <a:rPr b="1" lang="en-US" sz="3100">
                <a:latin typeface="Roboto"/>
                <a:ea typeface="Roboto"/>
                <a:cs typeface="Roboto"/>
                <a:sym typeface="Roboto"/>
              </a:rPr>
              <a:t>                         ResNet 50</a:t>
            </a:r>
            <a:endParaRPr b="1" sz="3100">
              <a:latin typeface="Roboto"/>
              <a:ea typeface="Roboto"/>
              <a:cs typeface="Roboto"/>
              <a:sym typeface="Roboto"/>
            </a:endParaRPr>
          </a:p>
          <a:p>
            <a:pPr indent="0" lvl="0" marL="0" rtl="0" algn="ctr">
              <a:spcBef>
                <a:spcPts val="0"/>
              </a:spcBef>
              <a:spcAft>
                <a:spcPts val="0"/>
              </a:spcAft>
              <a:buNone/>
            </a:pPr>
            <a:r>
              <a:t/>
            </a:r>
            <a:endParaRPr b="1" sz="37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8d4af46cee_0_19"/>
          <p:cNvSpPr txBox="1"/>
          <p:nvPr/>
        </p:nvSpPr>
        <p:spPr>
          <a:xfrm>
            <a:off x="603250" y="332675"/>
            <a:ext cx="7382100" cy="17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FFFFF"/>
                </a:solidFill>
                <a:latin typeface="Roboto"/>
                <a:ea typeface="Roboto"/>
                <a:cs typeface="Roboto"/>
                <a:sym typeface="Roboto"/>
              </a:rPr>
              <a:t>                              ResNet 50</a:t>
            </a:r>
            <a:endParaRPr sz="2800">
              <a:solidFill>
                <a:srgbClr val="FFFFFF"/>
              </a:solidFill>
              <a:latin typeface="Roboto"/>
              <a:ea typeface="Roboto"/>
              <a:cs typeface="Roboto"/>
              <a:sym typeface="Roboto"/>
            </a:endParaRPr>
          </a:p>
          <a:p>
            <a:pPr indent="0" lvl="0" marL="0" rtl="0" algn="l">
              <a:spcBef>
                <a:spcPts val="0"/>
              </a:spcBef>
              <a:spcAft>
                <a:spcPts val="0"/>
              </a:spcAft>
              <a:buNone/>
            </a:pPr>
            <a:r>
              <a:rPr lang="en-US" sz="2800">
                <a:solidFill>
                  <a:srgbClr val="FFFFFF"/>
                </a:solidFill>
                <a:latin typeface="Roboto"/>
                <a:ea typeface="Roboto"/>
                <a:cs typeface="Roboto"/>
                <a:sym typeface="Roboto"/>
              </a:rPr>
              <a:t>                         (Transfer Learning)</a:t>
            </a:r>
            <a:endParaRPr sz="2800">
              <a:solidFill>
                <a:srgbClr val="FFFFFF"/>
              </a:solidFill>
              <a:latin typeface="Roboto"/>
              <a:ea typeface="Roboto"/>
              <a:cs typeface="Roboto"/>
              <a:sym typeface="Roboto"/>
            </a:endParaRPr>
          </a:p>
        </p:txBody>
      </p:sp>
      <p:sp>
        <p:nvSpPr>
          <p:cNvPr id="239" name="Google Shape;239;g8d4af46cee_0_19"/>
          <p:cNvSpPr txBox="1"/>
          <p:nvPr>
            <p:ph idx="1" type="subTitle"/>
          </p:nvPr>
        </p:nvSpPr>
        <p:spPr>
          <a:xfrm>
            <a:off x="1714500" y="4135625"/>
            <a:ext cx="6000600" cy="1190700"/>
          </a:xfrm>
          <a:prstGeom prst="rect">
            <a:avLst/>
          </a:prstGeom>
        </p:spPr>
        <p:txBody>
          <a:bodyPr anchorCtr="0" anchor="t" bIns="0" lIns="0" spcFirstLastPara="1" rIns="0" wrap="square" tIns="0">
            <a:noAutofit/>
          </a:bodyPr>
          <a:lstStyle/>
          <a:p>
            <a:pPr indent="0" lvl="0" marL="152400" marR="152400" rtl="0" algn="ctr">
              <a:lnSpc>
                <a:spcPct val="115000"/>
              </a:lnSpc>
              <a:spcBef>
                <a:spcPts val="1200"/>
              </a:spcBef>
              <a:spcAft>
                <a:spcPts val="0"/>
              </a:spcAft>
              <a:buClr>
                <a:schemeClr val="dk1"/>
              </a:buClr>
              <a:buSzPts val="1100"/>
              <a:buFont typeface="Arial"/>
              <a:buNone/>
            </a:pPr>
            <a:r>
              <a:rPr b="1" lang="en-US" sz="2100">
                <a:solidFill>
                  <a:srgbClr val="222222"/>
                </a:solidFill>
                <a:highlight>
                  <a:srgbClr val="EFEFEF"/>
                </a:highlight>
                <a:latin typeface="Arial"/>
                <a:ea typeface="Arial"/>
                <a:cs typeface="Arial"/>
                <a:sym typeface="Arial"/>
              </a:rPr>
              <a:t>ResNet 50</a:t>
            </a:r>
            <a:endParaRPr b="1" sz="2250">
              <a:solidFill>
                <a:srgbClr val="222222"/>
              </a:solidFill>
              <a:highlight>
                <a:srgbClr val="EFEFEF"/>
              </a:highlight>
              <a:latin typeface="Arial"/>
              <a:ea typeface="Arial"/>
              <a:cs typeface="Arial"/>
              <a:sym typeface="Arial"/>
            </a:endParaRPr>
          </a:p>
          <a:p>
            <a:pPr indent="0" lvl="0" marL="152400" marR="152400" rtl="0" algn="l">
              <a:lnSpc>
                <a:spcPct val="120000"/>
              </a:lnSpc>
              <a:spcBef>
                <a:spcPts val="0"/>
              </a:spcBef>
              <a:spcAft>
                <a:spcPts val="0"/>
              </a:spcAft>
              <a:buClr>
                <a:schemeClr val="dk1"/>
              </a:buClr>
              <a:buSzPts val="1100"/>
              <a:buFont typeface="Arial"/>
              <a:buNone/>
            </a:pPr>
            <a:r>
              <a:rPr b="1" lang="en-US" sz="1800">
                <a:solidFill>
                  <a:srgbClr val="222222"/>
                </a:solidFill>
                <a:highlight>
                  <a:srgbClr val="EFEFEF"/>
                </a:highlight>
                <a:latin typeface="Arial"/>
                <a:ea typeface="Arial"/>
                <a:cs typeface="Arial"/>
                <a:sym typeface="Arial"/>
              </a:rPr>
              <a:t>ResNet</a:t>
            </a:r>
            <a:r>
              <a:rPr lang="en-US" sz="1800">
                <a:solidFill>
                  <a:srgbClr val="222222"/>
                </a:solidFill>
                <a:highlight>
                  <a:srgbClr val="EFEFEF"/>
                </a:highlight>
                <a:latin typeface="Arial"/>
                <a:ea typeface="Arial"/>
                <a:cs typeface="Arial"/>
                <a:sym typeface="Arial"/>
              </a:rPr>
              <a:t>-</a:t>
            </a:r>
            <a:r>
              <a:rPr b="1" lang="en-US" sz="1800">
                <a:solidFill>
                  <a:srgbClr val="222222"/>
                </a:solidFill>
                <a:highlight>
                  <a:srgbClr val="EFEFEF"/>
                </a:highlight>
                <a:latin typeface="Arial"/>
                <a:ea typeface="Arial"/>
                <a:cs typeface="Arial"/>
                <a:sym typeface="Arial"/>
              </a:rPr>
              <a:t>50</a:t>
            </a:r>
            <a:r>
              <a:rPr lang="en-US" sz="1800">
                <a:solidFill>
                  <a:srgbClr val="222222"/>
                </a:solidFill>
                <a:highlight>
                  <a:srgbClr val="EFEFEF"/>
                </a:highlight>
                <a:latin typeface="Arial"/>
                <a:ea typeface="Arial"/>
                <a:cs typeface="Arial"/>
                <a:sym typeface="Arial"/>
              </a:rPr>
              <a:t> is a convolutional neural network that is </a:t>
            </a:r>
            <a:r>
              <a:rPr b="1" lang="en-US" sz="1800">
                <a:solidFill>
                  <a:srgbClr val="222222"/>
                </a:solidFill>
                <a:highlight>
                  <a:srgbClr val="EFEFEF"/>
                </a:highlight>
                <a:latin typeface="Arial"/>
                <a:ea typeface="Arial"/>
                <a:cs typeface="Arial"/>
                <a:sym typeface="Arial"/>
              </a:rPr>
              <a:t>50</a:t>
            </a:r>
            <a:r>
              <a:rPr lang="en-US" sz="1800">
                <a:solidFill>
                  <a:srgbClr val="222222"/>
                </a:solidFill>
                <a:highlight>
                  <a:srgbClr val="EFEFEF"/>
                </a:highlight>
                <a:latin typeface="Arial"/>
                <a:ea typeface="Arial"/>
                <a:cs typeface="Arial"/>
                <a:sym typeface="Arial"/>
              </a:rPr>
              <a:t> layers deep. You can load a pre-trained version of the network trained on more than a million images from the ImageNet database . The pretrained network can classify images into 1000 object categories, such as keyboard, mouse, pencil, and many animals</a:t>
            </a:r>
            <a:endParaRPr sz="1800">
              <a:solidFill>
                <a:srgbClr val="222222"/>
              </a:solidFill>
              <a:highlight>
                <a:srgbClr val="EFEFEF"/>
              </a:highlight>
              <a:latin typeface="Arial"/>
              <a:ea typeface="Arial"/>
              <a:cs typeface="Arial"/>
              <a:sym typeface="Arial"/>
            </a:endParaRPr>
          </a:p>
          <a:p>
            <a:pPr indent="0" lvl="0" marL="0" rtl="0" algn="l">
              <a:spcBef>
                <a:spcPts val="0"/>
              </a:spcBef>
              <a:spcAft>
                <a:spcPts val="0"/>
              </a:spcAft>
              <a:buNone/>
            </a:pPr>
            <a:r>
              <a:t/>
            </a:r>
            <a:endParaRPr/>
          </a:p>
        </p:txBody>
      </p:sp>
      <p:pic>
        <p:nvPicPr>
          <p:cNvPr id="240" name="Google Shape;240;g8d4af46cee_0_19"/>
          <p:cNvPicPr preferRelativeResize="0"/>
          <p:nvPr/>
        </p:nvPicPr>
        <p:blipFill>
          <a:blip r:embed="rId3">
            <a:alphaModFix/>
          </a:blip>
          <a:stretch>
            <a:fillRect/>
          </a:stretch>
        </p:blipFill>
        <p:spPr>
          <a:xfrm>
            <a:off x="666675" y="1563513"/>
            <a:ext cx="8096250" cy="2333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8d48791061_1_40"/>
          <p:cNvSpPr txBox="1"/>
          <p:nvPr>
            <p:ph type="title"/>
          </p:nvPr>
        </p:nvSpPr>
        <p:spPr>
          <a:xfrm>
            <a:off x="214600" y="134475"/>
            <a:ext cx="8508300" cy="161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800"/>
              <a:t> 						</a:t>
            </a:r>
            <a:endParaRPr sz="2800"/>
          </a:p>
          <a:p>
            <a:pPr indent="457200" lvl="0" marL="2286000" rtl="0" algn="l">
              <a:spcBef>
                <a:spcPts val="0"/>
              </a:spcBef>
              <a:spcAft>
                <a:spcPts val="0"/>
              </a:spcAft>
              <a:buNone/>
            </a:pPr>
            <a:r>
              <a:rPr lang="en-US" sz="2800"/>
              <a:t> Glimpses of Code</a:t>
            </a:r>
            <a:endParaRPr sz="2800"/>
          </a:p>
        </p:txBody>
      </p:sp>
      <p:pic>
        <p:nvPicPr>
          <p:cNvPr id="246" name="Google Shape;246;g8d48791061_1_40"/>
          <p:cNvPicPr preferRelativeResize="0"/>
          <p:nvPr/>
        </p:nvPicPr>
        <p:blipFill>
          <a:blip r:embed="rId3">
            <a:alphaModFix/>
          </a:blip>
          <a:stretch>
            <a:fillRect/>
          </a:stretch>
        </p:blipFill>
        <p:spPr>
          <a:xfrm>
            <a:off x="0" y="1479175"/>
            <a:ext cx="9116851" cy="53788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8d48791061_1_46"/>
          <p:cNvSpPr txBox="1"/>
          <p:nvPr>
            <p:ph type="title"/>
          </p:nvPr>
        </p:nvSpPr>
        <p:spPr>
          <a:xfrm>
            <a:off x="202375" y="220050"/>
            <a:ext cx="8606100" cy="116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800"/>
              <a:t>           </a:t>
            </a:r>
            <a:endParaRPr sz="2800"/>
          </a:p>
          <a:p>
            <a:pPr indent="0" lvl="0" marL="0" rtl="0" algn="l">
              <a:spcBef>
                <a:spcPts val="0"/>
              </a:spcBef>
              <a:spcAft>
                <a:spcPts val="0"/>
              </a:spcAft>
              <a:buNone/>
            </a:pPr>
            <a:r>
              <a:rPr lang="en-US" sz="2800"/>
              <a:t>  	Adding last layer as language Model </a:t>
            </a:r>
            <a:endParaRPr sz="2800"/>
          </a:p>
        </p:txBody>
      </p:sp>
      <p:pic>
        <p:nvPicPr>
          <p:cNvPr id="252" name="Google Shape;252;g8d48791061_1_46"/>
          <p:cNvPicPr preferRelativeResize="0"/>
          <p:nvPr/>
        </p:nvPicPr>
        <p:blipFill>
          <a:blip r:embed="rId3">
            <a:alphaModFix/>
          </a:blip>
          <a:stretch>
            <a:fillRect/>
          </a:stretch>
        </p:blipFill>
        <p:spPr>
          <a:xfrm>
            <a:off x="0" y="1484850"/>
            <a:ext cx="4591026" cy="5373151"/>
          </a:xfrm>
          <a:prstGeom prst="rect">
            <a:avLst/>
          </a:prstGeom>
          <a:noFill/>
          <a:ln>
            <a:noFill/>
          </a:ln>
        </p:spPr>
      </p:pic>
      <p:pic>
        <p:nvPicPr>
          <p:cNvPr id="253" name="Google Shape;253;g8d48791061_1_46"/>
          <p:cNvPicPr preferRelativeResize="0"/>
          <p:nvPr/>
        </p:nvPicPr>
        <p:blipFill>
          <a:blip r:embed="rId4">
            <a:alphaModFix/>
          </a:blip>
          <a:stretch>
            <a:fillRect/>
          </a:stretch>
        </p:blipFill>
        <p:spPr>
          <a:xfrm>
            <a:off x="4591025" y="1484850"/>
            <a:ext cx="4552975" cy="53731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8d48791061_1_7"/>
          <p:cNvSpPr txBox="1"/>
          <p:nvPr>
            <p:ph type="title"/>
          </p:nvPr>
        </p:nvSpPr>
        <p:spPr>
          <a:xfrm>
            <a:off x="95250" y="122425"/>
            <a:ext cx="8366100" cy="113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900"/>
              <a:t>           			 </a:t>
            </a:r>
            <a:r>
              <a:rPr lang="en-US" sz="2900"/>
              <a:t>Accuracy &amp; Loss per epoch</a:t>
            </a:r>
            <a:endParaRPr sz="3200"/>
          </a:p>
        </p:txBody>
      </p:sp>
      <p:pic>
        <p:nvPicPr>
          <p:cNvPr id="259" name="Google Shape;259;g8d48791061_1_7"/>
          <p:cNvPicPr preferRelativeResize="0"/>
          <p:nvPr/>
        </p:nvPicPr>
        <p:blipFill>
          <a:blip r:embed="rId3">
            <a:alphaModFix/>
          </a:blip>
          <a:stretch>
            <a:fillRect/>
          </a:stretch>
        </p:blipFill>
        <p:spPr>
          <a:xfrm>
            <a:off x="0" y="1016000"/>
            <a:ext cx="9143999" cy="5127625"/>
          </a:xfrm>
          <a:prstGeom prst="rect">
            <a:avLst/>
          </a:prstGeom>
          <a:noFill/>
          <a:ln>
            <a:noFill/>
          </a:ln>
        </p:spPr>
      </p:pic>
      <p:sp>
        <p:nvSpPr>
          <p:cNvPr id="260" name="Google Shape;260;g8d48791061_1_7"/>
          <p:cNvSpPr txBox="1"/>
          <p:nvPr/>
        </p:nvSpPr>
        <p:spPr>
          <a:xfrm>
            <a:off x="129275" y="6282425"/>
            <a:ext cx="88788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boto"/>
                <a:ea typeface="Roboto"/>
                <a:cs typeface="Roboto"/>
                <a:sym typeface="Roboto"/>
              </a:rPr>
              <a:t>Net Accuracy on Training Data: </a:t>
            </a:r>
            <a:r>
              <a:rPr b="1" lang="en-US">
                <a:latin typeface="Roboto"/>
                <a:ea typeface="Roboto"/>
                <a:cs typeface="Roboto"/>
                <a:sym typeface="Roboto"/>
              </a:rPr>
              <a:t>90.53%</a:t>
            </a:r>
            <a:endParaRPr b="1">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g8d48791061_2_27"/>
          <p:cNvSpPr txBox="1"/>
          <p:nvPr/>
        </p:nvSpPr>
        <p:spPr>
          <a:xfrm>
            <a:off x="142875" y="557200"/>
            <a:ext cx="5702700" cy="14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FFFFFF"/>
                </a:solidFill>
                <a:latin typeface="Roboto"/>
                <a:ea typeface="Roboto"/>
                <a:cs typeface="Roboto"/>
                <a:sym typeface="Roboto"/>
              </a:rPr>
              <a:t>Inspiration and Project</a:t>
            </a:r>
            <a:endParaRPr b="1" sz="3200">
              <a:solidFill>
                <a:srgbClr val="FFFFFF"/>
              </a:solidFill>
              <a:latin typeface="Roboto"/>
              <a:ea typeface="Roboto"/>
              <a:cs typeface="Roboto"/>
              <a:sym typeface="Roboto"/>
            </a:endParaRPr>
          </a:p>
        </p:txBody>
      </p:sp>
      <p:sp>
        <p:nvSpPr>
          <p:cNvPr id="67" name="Google Shape;67;g8d48791061_2_27"/>
          <p:cNvSpPr txBox="1"/>
          <p:nvPr/>
        </p:nvSpPr>
        <p:spPr>
          <a:xfrm>
            <a:off x="3812825" y="421125"/>
            <a:ext cx="5199300" cy="18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68" name="Google Shape;68;g8d48791061_2_27"/>
          <p:cNvPicPr preferRelativeResize="0"/>
          <p:nvPr/>
        </p:nvPicPr>
        <p:blipFill>
          <a:blip r:embed="rId3">
            <a:alphaModFix/>
          </a:blip>
          <a:stretch>
            <a:fillRect/>
          </a:stretch>
        </p:blipFill>
        <p:spPr>
          <a:xfrm>
            <a:off x="4937867" y="0"/>
            <a:ext cx="4206134" cy="2792500"/>
          </a:xfrm>
          <a:prstGeom prst="rect">
            <a:avLst/>
          </a:prstGeom>
          <a:noFill/>
          <a:ln>
            <a:noFill/>
          </a:ln>
        </p:spPr>
      </p:pic>
      <p:sp>
        <p:nvSpPr>
          <p:cNvPr id="69" name="Google Shape;69;g8d48791061_2_27"/>
          <p:cNvSpPr txBox="1"/>
          <p:nvPr/>
        </p:nvSpPr>
        <p:spPr>
          <a:xfrm>
            <a:off x="505325" y="2792500"/>
            <a:ext cx="8506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2"/>
                </a:solidFill>
                <a:highlight>
                  <a:srgbClr val="F3F3F3"/>
                </a:highlight>
              </a:rPr>
              <a:t>Web is full of image-content.</a:t>
            </a:r>
            <a:endParaRPr b="1" sz="2000">
              <a:solidFill>
                <a:schemeClr val="dk2"/>
              </a:solidFill>
              <a:latin typeface="Roboto"/>
              <a:ea typeface="Roboto"/>
              <a:cs typeface="Roboto"/>
              <a:sym typeface="Roboto"/>
            </a:endParaRPr>
          </a:p>
          <a:p>
            <a:pPr indent="0" lvl="0" marL="0" rtl="0" algn="l">
              <a:spcBef>
                <a:spcPts val="0"/>
              </a:spcBef>
              <a:spcAft>
                <a:spcPts val="0"/>
              </a:spcAft>
              <a:buNone/>
            </a:pPr>
            <a:r>
              <a:rPr b="1" lang="en-US" sz="2000">
                <a:solidFill>
                  <a:schemeClr val="dk2"/>
                </a:solidFill>
                <a:latin typeface="Roboto"/>
                <a:ea typeface="Roboto"/>
                <a:cs typeface="Roboto"/>
                <a:sym typeface="Roboto"/>
              </a:rPr>
              <a:t>We were inspired by the efforts of Andrej Karpathy, Fei fei li</a:t>
            </a:r>
            <a:endParaRPr b="1" sz="2000">
              <a:solidFill>
                <a:schemeClr val="dk2"/>
              </a:solidFill>
              <a:latin typeface="Roboto"/>
              <a:ea typeface="Roboto"/>
              <a:cs typeface="Roboto"/>
              <a:sym typeface="Roboto"/>
            </a:endParaRPr>
          </a:p>
          <a:p>
            <a:pPr indent="0" lvl="0" marL="0" rtl="0" algn="l">
              <a:spcBef>
                <a:spcPts val="0"/>
              </a:spcBef>
              <a:spcAft>
                <a:spcPts val="0"/>
              </a:spcAft>
              <a:buNone/>
            </a:pPr>
            <a:r>
              <a:rPr b="1" lang="en-US" sz="2000">
                <a:solidFill>
                  <a:schemeClr val="dk2"/>
                </a:solidFill>
                <a:latin typeface="Roboto"/>
                <a:ea typeface="Roboto"/>
                <a:cs typeface="Roboto"/>
                <a:sym typeface="Roboto"/>
              </a:rPr>
              <a:t>We took the paper Show and Tell, and the dataset Imagenet for our reference.</a:t>
            </a:r>
            <a:endParaRPr b="1" sz="2000">
              <a:solidFill>
                <a:schemeClr val="dk2"/>
              </a:solidFill>
              <a:latin typeface="Roboto"/>
              <a:ea typeface="Roboto"/>
              <a:cs typeface="Roboto"/>
              <a:sym typeface="Roboto"/>
            </a:endParaRPr>
          </a:p>
          <a:p>
            <a:pPr indent="0" lvl="0" marL="0" rtl="0" algn="l">
              <a:spcBef>
                <a:spcPts val="0"/>
              </a:spcBef>
              <a:spcAft>
                <a:spcPts val="0"/>
              </a:spcAft>
              <a:buNone/>
            </a:pPr>
            <a:r>
              <a:rPr b="1" lang="en-US" sz="2000">
                <a:solidFill>
                  <a:schemeClr val="dk2"/>
                </a:solidFill>
                <a:latin typeface="Roboto"/>
                <a:ea typeface="Roboto"/>
                <a:cs typeface="Roboto"/>
                <a:sym typeface="Roboto"/>
              </a:rPr>
              <a:t>The biggest obstacle we faced was that of data collection, though in the end it turned out to be the easiest. We settled on Flickr8k, and decided to compare our models and try to tune them so that we could improve their accuracy.</a:t>
            </a:r>
            <a:endParaRPr b="1" sz="2000">
              <a:solidFill>
                <a:schemeClr val="dk2"/>
              </a:solidFill>
              <a:latin typeface="Roboto"/>
              <a:ea typeface="Roboto"/>
              <a:cs typeface="Roboto"/>
              <a:sym typeface="Roboto"/>
            </a:endParaRPr>
          </a:p>
          <a:p>
            <a:pPr indent="0" lvl="0" marL="0" rtl="0" algn="l">
              <a:spcBef>
                <a:spcPts val="0"/>
              </a:spcBef>
              <a:spcAft>
                <a:spcPts val="0"/>
              </a:spcAft>
              <a:buNone/>
            </a:pPr>
            <a:r>
              <a:rPr b="1" lang="en-US" sz="2000">
                <a:solidFill>
                  <a:schemeClr val="dk2"/>
                </a:solidFill>
                <a:latin typeface="Roboto"/>
                <a:ea typeface="Roboto"/>
                <a:cs typeface="Roboto"/>
                <a:sym typeface="Roboto"/>
              </a:rPr>
              <a:t>We hope to implement what we have learnt in future projects of computer vision.</a:t>
            </a:r>
            <a:endParaRPr b="1" sz="2000">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8d4af46cee_0_34"/>
          <p:cNvSpPr txBox="1"/>
          <p:nvPr/>
        </p:nvSpPr>
        <p:spPr>
          <a:xfrm>
            <a:off x="1568875" y="111825"/>
            <a:ext cx="5180700" cy="74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sz="3100">
                <a:solidFill>
                  <a:srgbClr val="FFFFFF"/>
                </a:solidFill>
              </a:rPr>
              <a:t>           </a:t>
            </a:r>
            <a:endParaRPr sz="3100">
              <a:solidFill>
                <a:srgbClr val="FFFFFF"/>
              </a:solidFill>
            </a:endParaRPr>
          </a:p>
          <a:p>
            <a:pPr indent="0" lvl="0" marL="0" rtl="0" algn="just">
              <a:lnSpc>
                <a:spcPct val="115000"/>
              </a:lnSpc>
              <a:spcBef>
                <a:spcPts val="0"/>
              </a:spcBef>
              <a:spcAft>
                <a:spcPts val="0"/>
              </a:spcAft>
              <a:buNone/>
            </a:pPr>
            <a:r>
              <a:rPr lang="en-US" sz="3100">
                <a:solidFill>
                  <a:srgbClr val="FFFFFF"/>
                </a:solidFill>
              </a:rPr>
              <a:t> </a:t>
            </a:r>
            <a:endParaRPr sz="3100">
              <a:solidFill>
                <a:srgbClr val="FFFFFF"/>
              </a:solidFill>
            </a:endParaRPr>
          </a:p>
          <a:p>
            <a:pPr indent="0" lvl="0" marL="0" rtl="0" algn="just">
              <a:lnSpc>
                <a:spcPct val="115000"/>
              </a:lnSpc>
              <a:spcBef>
                <a:spcPts val="0"/>
              </a:spcBef>
              <a:spcAft>
                <a:spcPts val="0"/>
              </a:spcAft>
              <a:buNone/>
            </a:pPr>
            <a:r>
              <a:t/>
            </a:r>
            <a:endParaRPr sz="2200">
              <a:solidFill>
                <a:srgbClr val="FFFFFF"/>
              </a:solidFill>
              <a:latin typeface="Roboto"/>
              <a:ea typeface="Roboto"/>
              <a:cs typeface="Roboto"/>
              <a:sym typeface="Roboto"/>
            </a:endParaRPr>
          </a:p>
        </p:txBody>
      </p:sp>
      <p:pic>
        <p:nvPicPr>
          <p:cNvPr id="266" name="Google Shape;266;g8d4af46cee_0_34"/>
          <p:cNvPicPr preferRelativeResize="0"/>
          <p:nvPr/>
        </p:nvPicPr>
        <p:blipFill>
          <a:blip r:embed="rId3">
            <a:alphaModFix/>
          </a:blip>
          <a:stretch>
            <a:fillRect/>
          </a:stretch>
        </p:blipFill>
        <p:spPr>
          <a:xfrm>
            <a:off x="12700" y="673550"/>
            <a:ext cx="4508500" cy="2988125"/>
          </a:xfrm>
          <a:prstGeom prst="rect">
            <a:avLst/>
          </a:prstGeom>
          <a:noFill/>
          <a:ln>
            <a:noFill/>
          </a:ln>
        </p:spPr>
      </p:pic>
      <p:pic>
        <p:nvPicPr>
          <p:cNvPr id="267" name="Google Shape;267;g8d4af46cee_0_34"/>
          <p:cNvPicPr preferRelativeResize="0"/>
          <p:nvPr/>
        </p:nvPicPr>
        <p:blipFill>
          <a:blip r:embed="rId4">
            <a:alphaModFix/>
          </a:blip>
          <a:stretch>
            <a:fillRect/>
          </a:stretch>
        </p:blipFill>
        <p:spPr>
          <a:xfrm>
            <a:off x="4533900" y="673550"/>
            <a:ext cx="4600249" cy="2786000"/>
          </a:xfrm>
          <a:prstGeom prst="rect">
            <a:avLst/>
          </a:prstGeom>
          <a:noFill/>
          <a:ln>
            <a:noFill/>
          </a:ln>
        </p:spPr>
      </p:pic>
      <p:pic>
        <p:nvPicPr>
          <p:cNvPr id="268" name="Google Shape;268;g8d4af46cee_0_34"/>
          <p:cNvPicPr preferRelativeResize="0"/>
          <p:nvPr/>
        </p:nvPicPr>
        <p:blipFill>
          <a:blip r:embed="rId5">
            <a:alphaModFix/>
          </a:blip>
          <a:stretch>
            <a:fillRect/>
          </a:stretch>
        </p:blipFill>
        <p:spPr>
          <a:xfrm>
            <a:off x="0" y="3661675"/>
            <a:ext cx="4533899" cy="3196325"/>
          </a:xfrm>
          <a:prstGeom prst="rect">
            <a:avLst/>
          </a:prstGeom>
          <a:noFill/>
          <a:ln>
            <a:noFill/>
          </a:ln>
        </p:spPr>
      </p:pic>
      <p:pic>
        <p:nvPicPr>
          <p:cNvPr id="269" name="Google Shape;269;g8d4af46cee_0_34"/>
          <p:cNvPicPr preferRelativeResize="0"/>
          <p:nvPr/>
        </p:nvPicPr>
        <p:blipFill>
          <a:blip r:embed="rId6">
            <a:alphaModFix/>
          </a:blip>
          <a:stretch>
            <a:fillRect/>
          </a:stretch>
        </p:blipFill>
        <p:spPr>
          <a:xfrm>
            <a:off x="4533900" y="3459550"/>
            <a:ext cx="4600250" cy="3337326"/>
          </a:xfrm>
          <a:prstGeom prst="rect">
            <a:avLst/>
          </a:prstGeom>
          <a:noFill/>
          <a:ln>
            <a:noFill/>
          </a:ln>
        </p:spPr>
      </p:pic>
      <p:sp>
        <p:nvSpPr>
          <p:cNvPr id="270" name="Google Shape;270;g8d4af46cee_0_34"/>
          <p:cNvSpPr txBox="1"/>
          <p:nvPr/>
        </p:nvSpPr>
        <p:spPr>
          <a:xfrm>
            <a:off x="251725" y="183700"/>
            <a:ext cx="8707200" cy="355200"/>
          </a:xfrm>
          <a:prstGeom prst="rect">
            <a:avLst/>
          </a:prstGeom>
          <a:noFill/>
          <a:ln>
            <a:noFill/>
          </a:ln>
        </p:spPr>
        <p:txBody>
          <a:bodyPr anchorCtr="0" anchor="t" bIns="91425" lIns="91425" spcFirstLastPara="1" rIns="91425" wrap="square" tIns="91425">
            <a:noAutofit/>
          </a:bodyPr>
          <a:lstStyle/>
          <a:p>
            <a:pPr indent="457200" lvl="0" marL="2286000" rtl="0" algn="l">
              <a:spcBef>
                <a:spcPts val="0"/>
              </a:spcBef>
              <a:spcAft>
                <a:spcPts val="0"/>
              </a:spcAft>
              <a:buNone/>
            </a:pPr>
            <a:r>
              <a:rPr lang="en-US" sz="2300">
                <a:solidFill>
                  <a:schemeClr val="lt1"/>
                </a:solidFill>
                <a:latin typeface="Roboto"/>
                <a:ea typeface="Roboto"/>
                <a:cs typeface="Roboto"/>
                <a:sym typeface="Roboto"/>
              </a:rPr>
              <a:t>Predicted Captions</a:t>
            </a:r>
            <a:endParaRPr sz="2300">
              <a:solidFill>
                <a:schemeClr val="lt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8d48791061_3_28"/>
          <p:cNvSpPr txBox="1"/>
          <p:nvPr/>
        </p:nvSpPr>
        <p:spPr>
          <a:xfrm>
            <a:off x="1098300" y="413200"/>
            <a:ext cx="67722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rPr b="1" lang="en-US" sz="3700">
                <a:solidFill>
                  <a:schemeClr val="lt1"/>
                </a:solidFill>
                <a:latin typeface="Roboto"/>
                <a:ea typeface="Roboto"/>
                <a:cs typeface="Roboto"/>
                <a:sym typeface="Roboto"/>
              </a:rPr>
              <a:t>Model Summary :</a:t>
            </a:r>
            <a:endParaRPr b="1" sz="3700">
              <a:solidFill>
                <a:schemeClr val="lt1"/>
              </a:solidFill>
              <a:latin typeface="Roboto"/>
              <a:ea typeface="Roboto"/>
              <a:cs typeface="Roboto"/>
              <a:sym typeface="Roboto"/>
            </a:endParaRPr>
          </a:p>
          <a:p>
            <a:pPr indent="0" lvl="0" marL="0" rtl="0" algn="l">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100">
              <a:latin typeface="Roboto"/>
              <a:ea typeface="Roboto"/>
              <a:cs typeface="Roboto"/>
              <a:sym typeface="Roboto"/>
            </a:endParaRPr>
          </a:p>
          <a:p>
            <a:pPr indent="0" lvl="0" marL="0" rtl="0" algn="ctr">
              <a:spcBef>
                <a:spcPts val="0"/>
              </a:spcBef>
              <a:spcAft>
                <a:spcPts val="0"/>
              </a:spcAft>
              <a:buNone/>
            </a:pPr>
            <a:r>
              <a:t/>
            </a:r>
            <a:endParaRPr b="1" sz="3100">
              <a:latin typeface="Roboto"/>
              <a:ea typeface="Roboto"/>
              <a:cs typeface="Roboto"/>
              <a:sym typeface="Roboto"/>
            </a:endParaRPr>
          </a:p>
          <a:p>
            <a:pPr indent="0" lvl="0" marL="0" rtl="0" algn="ctr">
              <a:spcBef>
                <a:spcPts val="0"/>
              </a:spcBef>
              <a:spcAft>
                <a:spcPts val="0"/>
              </a:spcAft>
              <a:buNone/>
            </a:pPr>
            <a:r>
              <a:t/>
            </a:r>
            <a:endParaRPr b="1" sz="3100">
              <a:latin typeface="Roboto"/>
              <a:ea typeface="Roboto"/>
              <a:cs typeface="Roboto"/>
              <a:sym typeface="Roboto"/>
            </a:endParaRPr>
          </a:p>
          <a:p>
            <a:pPr indent="0" lvl="0" marL="0" rtl="0" algn="ctr">
              <a:spcBef>
                <a:spcPts val="0"/>
              </a:spcBef>
              <a:spcAft>
                <a:spcPts val="0"/>
              </a:spcAft>
              <a:buNone/>
            </a:pPr>
            <a:r>
              <a:t/>
            </a:r>
            <a:endParaRPr b="1" sz="3100">
              <a:latin typeface="Roboto"/>
              <a:ea typeface="Roboto"/>
              <a:cs typeface="Roboto"/>
              <a:sym typeface="Roboto"/>
            </a:endParaRPr>
          </a:p>
          <a:p>
            <a:pPr indent="457200" lvl="0" marL="1828800" rtl="0" algn="l">
              <a:spcBef>
                <a:spcPts val="0"/>
              </a:spcBef>
              <a:spcAft>
                <a:spcPts val="0"/>
              </a:spcAft>
              <a:buNone/>
            </a:pPr>
            <a:r>
              <a:rPr b="1" lang="en-US" sz="3100">
                <a:latin typeface="Roboto"/>
                <a:ea typeface="Roboto"/>
                <a:cs typeface="Roboto"/>
                <a:sym typeface="Roboto"/>
              </a:rPr>
              <a:t>InceptionV3</a:t>
            </a:r>
            <a:endParaRPr b="1" sz="3100">
              <a:latin typeface="Roboto"/>
              <a:ea typeface="Roboto"/>
              <a:cs typeface="Roboto"/>
              <a:sym typeface="Roboto"/>
            </a:endParaRPr>
          </a:p>
          <a:p>
            <a:pPr indent="0" lvl="0" marL="0" rtl="0" algn="ctr">
              <a:spcBef>
                <a:spcPts val="0"/>
              </a:spcBef>
              <a:spcAft>
                <a:spcPts val="0"/>
              </a:spcAft>
              <a:buNone/>
            </a:pPr>
            <a:r>
              <a:t/>
            </a:r>
            <a:endParaRPr b="1" sz="37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8d48791061_3_44"/>
          <p:cNvSpPr txBox="1"/>
          <p:nvPr/>
        </p:nvSpPr>
        <p:spPr>
          <a:xfrm>
            <a:off x="3072000" y="50725"/>
            <a:ext cx="3000000" cy="1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p>
        </p:txBody>
      </p:sp>
      <p:sp>
        <p:nvSpPr>
          <p:cNvPr id="281" name="Google Shape;281;g8d48791061_3_44"/>
          <p:cNvSpPr txBox="1"/>
          <p:nvPr/>
        </p:nvSpPr>
        <p:spPr>
          <a:xfrm>
            <a:off x="103500" y="3700425"/>
            <a:ext cx="8937000" cy="21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t>Inception V3 is a Deep Learning Convolutional Architectures. </a:t>
            </a:r>
            <a:endParaRPr sz="1900"/>
          </a:p>
          <a:p>
            <a:pPr indent="0" lvl="0" marL="0" rtl="0" algn="l">
              <a:spcBef>
                <a:spcPts val="0"/>
              </a:spcBef>
              <a:spcAft>
                <a:spcPts val="0"/>
              </a:spcAft>
              <a:buNone/>
            </a:pPr>
            <a:r>
              <a:rPr lang="en-US" sz="1900"/>
              <a:t>Inception V3 was trained using a dataset of 1,000 classes from the original ImageNet. </a:t>
            </a:r>
            <a:endParaRPr sz="1900"/>
          </a:p>
          <a:p>
            <a:pPr indent="0" lvl="0" marL="0" rtl="0" algn="l">
              <a:spcBef>
                <a:spcPts val="0"/>
              </a:spcBef>
              <a:spcAft>
                <a:spcPts val="0"/>
              </a:spcAft>
              <a:buNone/>
            </a:pPr>
            <a:r>
              <a:rPr lang="en-US" sz="1900"/>
              <a:t>It is 48 layers deep. It is </a:t>
            </a:r>
            <a:r>
              <a:rPr lang="en-US" sz="1900">
                <a:solidFill>
                  <a:srgbClr val="051E50"/>
                </a:solidFill>
              </a:rPr>
              <a:t>pre-trained on the ImageNet dataset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List of classes of images is:  </a:t>
            </a:r>
            <a:r>
              <a:rPr lang="en-US" sz="1900" u="sng">
                <a:hlinkClick r:id="rId3"/>
              </a:rPr>
              <a:t>https://gist.github.com/yrevar/942d3a0ac09ec9e5eb3a</a:t>
            </a:r>
            <a:endParaRPr sz="1900">
              <a:highlight>
                <a:srgbClr val="FFFFFF"/>
              </a:highlight>
            </a:endParaRPr>
          </a:p>
          <a:p>
            <a:pPr indent="0" lvl="0" marL="0" rtl="0" algn="l">
              <a:spcBef>
                <a:spcPts val="0"/>
              </a:spcBef>
              <a:spcAft>
                <a:spcPts val="0"/>
              </a:spcAft>
              <a:buNone/>
            </a:pPr>
            <a:r>
              <a:t/>
            </a:r>
            <a:endParaRPr sz="1900">
              <a:highlight>
                <a:srgbClr val="FFFFFF"/>
              </a:highlight>
            </a:endParaRPr>
          </a:p>
        </p:txBody>
      </p:sp>
      <p:pic>
        <p:nvPicPr>
          <p:cNvPr id="282" name="Google Shape;282;g8d48791061_3_44"/>
          <p:cNvPicPr preferRelativeResize="0"/>
          <p:nvPr/>
        </p:nvPicPr>
        <p:blipFill rotWithShape="1">
          <a:blip r:embed="rId4">
            <a:alphaModFix/>
          </a:blip>
          <a:srcRect b="14409" l="-780" r="779" t="-14410"/>
          <a:stretch/>
        </p:blipFill>
        <p:spPr>
          <a:xfrm>
            <a:off x="103500" y="221700"/>
            <a:ext cx="8936999" cy="3197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8d48791061_3_51"/>
          <p:cNvSpPr txBox="1"/>
          <p:nvPr/>
        </p:nvSpPr>
        <p:spPr>
          <a:xfrm>
            <a:off x="-2757100" y="541150"/>
            <a:ext cx="8529300" cy="1156800"/>
          </a:xfrm>
          <a:prstGeom prst="rect">
            <a:avLst/>
          </a:prstGeom>
          <a:noFill/>
          <a:ln>
            <a:noFill/>
          </a:ln>
        </p:spPr>
        <p:txBody>
          <a:bodyPr anchorCtr="0" anchor="t" bIns="91425" lIns="91425" spcFirstLastPara="1" rIns="91425" wrap="square" tIns="91425">
            <a:noAutofit/>
          </a:bodyPr>
          <a:lstStyle/>
          <a:p>
            <a:pPr indent="457200" lvl="0" marL="2743200" rtl="0" algn="l">
              <a:spcBef>
                <a:spcPts val="0"/>
              </a:spcBef>
              <a:spcAft>
                <a:spcPts val="0"/>
              </a:spcAft>
              <a:buNone/>
            </a:pPr>
            <a:r>
              <a:rPr b="1" lang="en-US" sz="2800">
                <a:solidFill>
                  <a:srgbClr val="FFFFFF"/>
                </a:solidFill>
                <a:latin typeface="Roboto"/>
                <a:ea typeface="Roboto"/>
                <a:cs typeface="Roboto"/>
                <a:sym typeface="Roboto"/>
              </a:rPr>
              <a:t>The Approach</a:t>
            </a:r>
            <a:endParaRPr b="1" sz="2800"/>
          </a:p>
        </p:txBody>
      </p:sp>
      <p:sp>
        <p:nvSpPr>
          <p:cNvPr id="288" name="Google Shape;288;g8d48791061_3_51"/>
          <p:cNvSpPr txBox="1"/>
          <p:nvPr/>
        </p:nvSpPr>
        <p:spPr>
          <a:xfrm>
            <a:off x="-29850" y="1697950"/>
            <a:ext cx="9173700" cy="2874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Images are input and for any model the input must be a vector.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This is where the InceptionV3 comes in.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The last layer/ softmax layer performs the 1000 class classification. But we </a:t>
            </a:r>
            <a:r>
              <a:rPr lang="en-US" sz="2000">
                <a:latin typeface="Times New Roman"/>
                <a:ea typeface="Times New Roman"/>
                <a:cs typeface="Times New Roman"/>
                <a:sym typeface="Times New Roman"/>
              </a:rPr>
              <a:t>don't</a:t>
            </a:r>
            <a:r>
              <a:rPr lang="en-US" sz="2000">
                <a:latin typeface="Times New Roman"/>
                <a:ea typeface="Times New Roman"/>
                <a:cs typeface="Times New Roman"/>
                <a:sym typeface="Times New Roman"/>
              </a:rPr>
              <a:t> want to classify the image. We want a fixed-length informative vector for each image. </a:t>
            </a:r>
            <a:endParaRPr sz="2000">
              <a:latin typeface="Roboto"/>
              <a:ea typeface="Roboto"/>
              <a:cs typeface="Roboto"/>
              <a:sym typeface="Roboto"/>
            </a:endParaRPr>
          </a:p>
        </p:txBody>
      </p:sp>
      <p:pic>
        <p:nvPicPr>
          <p:cNvPr id="289" name="Google Shape;289;g8d48791061_3_51"/>
          <p:cNvPicPr preferRelativeResize="0"/>
          <p:nvPr/>
        </p:nvPicPr>
        <p:blipFill rotWithShape="1">
          <a:blip r:embed="rId3">
            <a:alphaModFix/>
          </a:blip>
          <a:srcRect b="0" l="13867" r="0" t="0"/>
          <a:stretch/>
        </p:blipFill>
        <p:spPr>
          <a:xfrm>
            <a:off x="332800" y="3529025"/>
            <a:ext cx="8192624" cy="3108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8d4af46cee_0_47"/>
          <p:cNvSpPr txBox="1"/>
          <p:nvPr/>
        </p:nvSpPr>
        <p:spPr>
          <a:xfrm>
            <a:off x="364025" y="786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latin typeface="Roboto"/>
                <a:ea typeface="Roboto"/>
                <a:cs typeface="Roboto"/>
                <a:sym typeface="Roboto"/>
              </a:rPr>
              <a:t>The Approach</a:t>
            </a:r>
            <a:endParaRPr b="1" sz="2400"/>
          </a:p>
        </p:txBody>
      </p:sp>
      <p:sp>
        <p:nvSpPr>
          <p:cNvPr id="295" name="Google Shape;295;g8d4af46cee_0_47"/>
          <p:cNvSpPr txBox="1"/>
          <p:nvPr/>
        </p:nvSpPr>
        <p:spPr>
          <a:xfrm>
            <a:off x="271475" y="2343150"/>
            <a:ext cx="8358300" cy="3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96" name="Google Shape;296;g8d4af46cee_0_47"/>
          <p:cNvSpPr txBox="1"/>
          <p:nvPr/>
        </p:nvSpPr>
        <p:spPr>
          <a:xfrm>
            <a:off x="271475" y="2778825"/>
            <a:ext cx="8001000" cy="6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For every caption to be generated,</a:t>
            </a:r>
            <a:r>
              <a:rPr lang="en-US" sz="1800">
                <a:solidFill>
                  <a:schemeClr val="dk1"/>
                </a:solidFill>
              </a:rPr>
              <a:t> we provide image vector and the first two words as input and try to predict the third word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it’s not just the image which goes as input to the system, but also, a partial caption which helps to predict the next word in the sequence.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Since we are processing </a:t>
            </a:r>
            <a:r>
              <a:rPr b="1" lang="en-US" sz="1800">
                <a:solidFill>
                  <a:schemeClr val="dk1"/>
                </a:solidFill>
              </a:rPr>
              <a:t>sequences</a:t>
            </a:r>
            <a:r>
              <a:rPr lang="en-US" sz="1800">
                <a:solidFill>
                  <a:schemeClr val="dk1"/>
                </a:solidFill>
              </a:rPr>
              <a:t>, we will employ a </a:t>
            </a:r>
            <a:r>
              <a:rPr b="1" lang="en-US" sz="1800">
                <a:solidFill>
                  <a:schemeClr val="dk1"/>
                </a:solidFill>
              </a:rPr>
              <a:t>Recurrent Neural Network</a:t>
            </a:r>
            <a:r>
              <a:rPr lang="en-US" sz="1800">
                <a:solidFill>
                  <a:schemeClr val="dk1"/>
                </a:solidFill>
              </a:rPr>
              <a:t> to read these partial captions </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8d48791061_4_75"/>
          <p:cNvSpPr txBox="1"/>
          <p:nvPr/>
        </p:nvSpPr>
        <p:spPr>
          <a:xfrm>
            <a:off x="0" y="5168225"/>
            <a:ext cx="2651100" cy="14304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Source Code is available here :</a:t>
            </a:r>
            <a:endParaRPr/>
          </a:p>
          <a:p>
            <a:pPr indent="0" lvl="0" marL="0" rtl="0" algn="l">
              <a:spcBef>
                <a:spcPts val="0"/>
              </a:spcBef>
              <a:spcAft>
                <a:spcPts val="0"/>
              </a:spcAft>
              <a:buNone/>
            </a:pPr>
            <a:r>
              <a:rPr lang="en-US" sz="1100" u="sng">
                <a:solidFill>
                  <a:schemeClr val="hlink"/>
                </a:solidFill>
                <a:hlinkClick r:id="rId3"/>
              </a:rPr>
              <a:t>https://drive.google.com/file/d/1S_l3zVMbgFCeMOBLL9DnpFNmNBbwXMTT/view?usp=sharing</a:t>
            </a:r>
            <a:endParaRPr sz="1100"/>
          </a:p>
          <a:p>
            <a:pPr indent="0" lvl="0" marL="0" rtl="0" algn="l">
              <a:spcBef>
                <a:spcPts val="0"/>
              </a:spcBef>
              <a:spcAft>
                <a:spcPts val="0"/>
              </a:spcAft>
              <a:buNone/>
            </a:pPr>
            <a:r>
              <a:t/>
            </a:r>
            <a:endParaRPr sz="1100"/>
          </a:p>
        </p:txBody>
      </p:sp>
      <p:sp>
        <p:nvSpPr>
          <p:cNvPr id="302" name="Google Shape;302;g8d48791061_4_75"/>
          <p:cNvSpPr txBox="1"/>
          <p:nvPr/>
        </p:nvSpPr>
        <p:spPr>
          <a:xfrm>
            <a:off x="1714500" y="577700"/>
            <a:ext cx="5535000" cy="10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03" name="Google Shape;303;g8d48791061_4_75"/>
          <p:cNvSpPr txBox="1"/>
          <p:nvPr/>
        </p:nvSpPr>
        <p:spPr>
          <a:xfrm>
            <a:off x="1509500" y="428625"/>
            <a:ext cx="5441700" cy="6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FFFFFF"/>
                </a:solidFill>
                <a:latin typeface="Roboto"/>
                <a:ea typeface="Roboto"/>
                <a:cs typeface="Roboto"/>
                <a:sym typeface="Roboto"/>
              </a:rPr>
              <a:t>Glimpse of codes</a:t>
            </a:r>
            <a:endParaRPr b="1" sz="3000">
              <a:solidFill>
                <a:srgbClr val="FFFFFF"/>
              </a:solidFill>
              <a:latin typeface="Roboto"/>
              <a:ea typeface="Roboto"/>
              <a:cs typeface="Roboto"/>
              <a:sym typeface="Roboto"/>
            </a:endParaRPr>
          </a:p>
        </p:txBody>
      </p:sp>
      <p:pic>
        <p:nvPicPr>
          <p:cNvPr id="304" name="Google Shape;304;g8d48791061_4_75"/>
          <p:cNvPicPr preferRelativeResize="0"/>
          <p:nvPr/>
        </p:nvPicPr>
        <p:blipFill rotWithShape="1">
          <a:blip r:embed="rId4">
            <a:alphaModFix/>
          </a:blip>
          <a:srcRect b="5260" l="19318" r="23979" t="50273"/>
          <a:stretch/>
        </p:blipFill>
        <p:spPr>
          <a:xfrm>
            <a:off x="0" y="1105025"/>
            <a:ext cx="8673110" cy="3824076"/>
          </a:xfrm>
          <a:prstGeom prst="rect">
            <a:avLst/>
          </a:prstGeom>
          <a:noFill/>
          <a:ln cap="flat" cmpd="sng" w="28575">
            <a:solidFill>
              <a:schemeClr val="dk2"/>
            </a:solidFill>
            <a:prstDash val="solid"/>
            <a:round/>
            <a:headEnd len="sm" w="sm" type="none"/>
            <a:tailEnd len="sm" w="sm" type="none"/>
          </a:ln>
        </p:spPr>
      </p:pic>
      <p:pic>
        <p:nvPicPr>
          <p:cNvPr id="305" name="Google Shape;305;g8d48791061_4_75"/>
          <p:cNvPicPr preferRelativeResize="0"/>
          <p:nvPr/>
        </p:nvPicPr>
        <p:blipFill rotWithShape="1">
          <a:blip r:embed="rId5">
            <a:alphaModFix/>
          </a:blip>
          <a:srcRect b="14530" l="19617" r="44596" t="46459"/>
          <a:stretch/>
        </p:blipFill>
        <p:spPr>
          <a:xfrm>
            <a:off x="2818925" y="2963100"/>
            <a:ext cx="6239775" cy="3824076"/>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8d48791061_4_84"/>
          <p:cNvSpPr txBox="1"/>
          <p:nvPr/>
        </p:nvSpPr>
        <p:spPr>
          <a:xfrm>
            <a:off x="1695875" y="93175"/>
            <a:ext cx="6056700" cy="13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chemeClr val="lt1"/>
                </a:solidFill>
                <a:latin typeface="Roboto"/>
                <a:ea typeface="Roboto"/>
                <a:cs typeface="Roboto"/>
                <a:sym typeface="Roboto"/>
              </a:rPr>
              <a:t>	 Accuracy and Loss per epoch</a:t>
            </a:r>
            <a:endParaRPr/>
          </a:p>
        </p:txBody>
      </p:sp>
      <p:pic>
        <p:nvPicPr>
          <p:cNvPr id="311" name="Google Shape;311;g8d48791061_4_84"/>
          <p:cNvPicPr preferRelativeResize="0"/>
          <p:nvPr/>
        </p:nvPicPr>
        <p:blipFill rotWithShape="1">
          <a:blip r:embed="rId3">
            <a:alphaModFix/>
          </a:blip>
          <a:srcRect b="6075" l="20075" r="27604" t="52731"/>
          <a:stretch/>
        </p:blipFill>
        <p:spPr>
          <a:xfrm>
            <a:off x="112200" y="2818925"/>
            <a:ext cx="8792225" cy="3891999"/>
          </a:xfrm>
          <a:prstGeom prst="rect">
            <a:avLst/>
          </a:prstGeom>
          <a:noFill/>
          <a:ln cap="flat" cmpd="sng" w="28575">
            <a:solidFill>
              <a:srgbClr val="134F5C"/>
            </a:solidFill>
            <a:prstDash val="solid"/>
            <a:round/>
            <a:headEnd len="sm" w="sm" type="none"/>
            <a:tailEnd len="sm" w="sm" type="none"/>
          </a:ln>
        </p:spPr>
      </p:pic>
      <p:pic>
        <p:nvPicPr>
          <p:cNvPr id="312" name="Google Shape;312;g8d48791061_4_84"/>
          <p:cNvPicPr preferRelativeResize="0"/>
          <p:nvPr/>
        </p:nvPicPr>
        <p:blipFill rotWithShape="1">
          <a:blip r:embed="rId4">
            <a:alphaModFix/>
          </a:blip>
          <a:srcRect b="29534" l="18546" r="10747" t="27088"/>
          <a:stretch/>
        </p:blipFill>
        <p:spPr>
          <a:xfrm>
            <a:off x="112200" y="834650"/>
            <a:ext cx="8792225" cy="2921224"/>
          </a:xfrm>
          <a:prstGeom prst="rect">
            <a:avLst/>
          </a:prstGeom>
          <a:noFill/>
          <a:ln cap="flat" cmpd="sng" w="28575">
            <a:solidFill>
              <a:srgbClr val="134F5C"/>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8d48791061_4_109"/>
          <p:cNvPicPr preferRelativeResize="0"/>
          <p:nvPr/>
        </p:nvPicPr>
        <p:blipFill rotWithShape="1">
          <a:blip r:embed="rId3">
            <a:alphaModFix/>
          </a:blip>
          <a:srcRect b="33068" l="2098" r="47220" t="32959"/>
          <a:stretch/>
        </p:blipFill>
        <p:spPr>
          <a:xfrm>
            <a:off x="161525" y="1833975"/>
            <a:ext cx="8820948" cy="3323825"/>
          </a:xfrm>
          <a:prstGeom prst="rect">
            <a:avLst/>
          </a:prstGeom>
          <a:noFill/>
          <a:ln cap="flat" cmpd="sng" w="28575">
            <a:solidFill>
              <a:schemeClr val="dk2"/>
            </a:solidFill>
            <a:prstDash val="solid"/>
            <a:round/>
            <a:headEnd len="sm" w="sm" type="none"/>
            <a:tailEnd len="sm" w="sm" type="none"/>
          </a:ln>
        </p:spPr>
      </p:pic>
      <p:sp>
        <p:nvSpPr>
          <p:cNvPr id="318" name="Google Shape;318;g8d48791061_4_109"/>
          <p:cNvSpPr txBox="1"/>
          <p:nvPr/>
        </p:nvSpPr>
        <p:spPr>
          <a:xfrm>
            <a:off x="0" y="781100"/>
            <a:ext cx="8820900" cy="7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900">
                <a:solidFill>
                  <a:schemeClr val="lt1"/>
                </a:solidFill>
                <a:latin typeface="Roboto"/>
                <a:ea typeface="Roboto"/>
                <a:cs typeface="Roboto"/>
                <a:sym typeface="Roboto"/>
              </a:rPr>
              <a:t>Using GREEDY Approach to Generate Captions</a:t>
            </a:r>
            <a:endParaRPr>
              <a:solidFill>
                <a:schemeClr val="dk1"/>
              </a:solidFill>
            </a:endParaRPr>
          </a:p>
        </p:txBody>
      </p:sp>
      <p:sp>
        <p:nvSpPr>
          <p:cNvPr id="319" name="Google Shape;319;g8d48791061_4_109"/>
          <p:cNvSpPr txBox="1"/>
          <p:nvPr/>
        </p:nvSpPr>
        <p:spPr>
          <a:xfrm>
            <a:off x="555850" y="5488275"/>
            <a:ext cx="73377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Roboto"/>
                <a:ea typeface="Roboto"/>
                <a:cs typeface="Roboto"/>
                <a:sym typeface="Roboto"/>
              </a:rPr>
              <a:t>Greedily selecting the word with the maximum probability, is also called as Maximum Likelihood Estimation (MLE).</a:t>
            </a:r>
            <a:endParaRPr sz="19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g8d48791061_4_100"/>
          <p:cNvPicPr preferRelativeResize="0"/>
          <p:nvPr/>
        </p:nvPicPr>
        <p:blipFill rotWithShape="1">
          <a:blip r:embed="rId3">
            <a:alphaModFix/>
          </a:blip>
          <a:srcRect b="1798" l="5400" r="72246" t="10017"/>
          <a:stretch/>
        </p:blipFill>
        <p:spPr>
          <a:xfrm>
            <a:off x="466250" y="295400"/>
            <a:ext cx="4025001" cy="6562600"/>
          </a:xfrm>
          <a:prstGeom prst="rect">
            <a:avLst/>
          </a:prstGeom>
          <a:noFill/>
          <a:ln cap="flat" cmpd="sng" w="9525">
            <a:solidFill>
              <a:srgbClr val="000000"/>
            </a:solidFill>
            <a:prstDash val="solid"/>
            <a:round/>
            <a:headEnd len="sm" w="sm" type="none"/>
            <a:tailEnd len="sm" w="sm" type="none"/>
          </a:ln>
        </p:spPr>
      </p:pic>
      <p:pic>
        <p:nvPicPr>
          <p:cNvPr id="325" name="Google Shape;325;g8d48791061_4_100"/>
          <p:cNvPicPr preferRelativeResize="0"/>
          <p:nvPr/>
        </p:nvPicPr>
        <p:blipFill rotWithShape="1">
          <a:blip r:embed="rId4">
            <a:alphaModFix/>
          </a:blip>
          <a:srcRect b="0" l="6017" r="65151" t="9747"/>
          <a:stretch/>
        </p:blipFill>
        <p:spPr>
          <a:xfrm>
            <a:off x="4703175" y="295400"/>
            <a:ext cx="4101456" cy="65626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g530ba43c3e_0_9"/>
          <p:cNvPicPr preferRelativeResize="0"/>
          <p:nvPr/>
        </p:nvPicPr>
        <p:blipFill rotWithShape="1">
          <a:blip r:embed="rId3">
            <a:alphaModFix/>
          </a:blip>
          <a:srcRect b="15334" l="20738" r="49375" t="54958"/>
          <a:stretch/>
        </p:blipFill>
        <p:spPr>
          <a:xfrm>
            <a:off x="4111900" y="-21775"/>
            <a:ext cx="5194526" cy="2903100"/>
          </a:xfrm>
          <a:prstGeom prst="rect">
            <a:avLst/>
          </a:prstGeom>
          <a:noFill/>
          <a:ln>
            <a:noFill/>
          </a:ln>
        </p:spPr>
      </p:pic>
      <p:pic>
        <p:nvPicPr>
          <p:cNvPr id="331" name="Google Shape;331;g530ba43c3e_0_9"/>
          <p:cNvPicPr preferRelativeResize="0"/>
          <p:nvPr/>
        </p:nvPicPr>
        <p:blipFill rotWithShape="1">
          <a:blip r:embed="rId4">
            <a:alphaModFix/>
          </a:blip>
          <a:srcRect b="13696" l="20140" r="46912" t="55463"/>
          <a:stretch/>
        </p:blipFill>
        <p:spPr>
          <a:xfrm>
            <a:off x="0" y="4117663"/>
            <a:ext cx="5015925" cy="2639700"/>
          </a:xfrm>
          <a:prstGeom prst="rect">
            <a:avLst/>
          </a:prstGeom>
          <a:noFill/>
          <a:ln>
            <a:noFill/>
          </a:ln>
        </p:spPr>
      </p:pic>
      <p:pic>
        <p:nvPicPr>
          <p:cNvPr id="332" name="Google Shape;332;g530ba43c3e_0_9"/>
          <p:cNvPicPr preferRelativeResize="0"/>
          <p:nvPr/>
        </p:nvPicPr>
        <p:blipFill rotWithShape="1">
          <a:blip r:embed="rId5">
            <a:alphaModFix/>
          </a:blip>
          <a:srcRect b="13176" l="21776" r="50707" t="54787"/>
          <a:stretch/>
        </p:blipFill>
        <p:spPr>
          <a:xfrm>
            <a:off x="2650600" y="2389650"/>
            <a:ext cx="4032852" cy="2639700"/>
          </a:xfrm>
          <a:prstGeom prst="rect">
            <a:avLst/>
          </a:prstGeom>
          <a:noFill/>
          <a:ln>
            <a:noFill/>
          </a:ln>
        </p:spPr>
      </p:pic>
      <p:pic>
        <p:nvPicPr>
          <p:cNvPr id="333" name="Google Shape;333;g530ba43c3e_0_9"/>
          <p:cNvPicPr preferRelativeResize="0"/>
          <p:nvPr/>
        </p:nvPicPr>
        <p:blipFill rotWithShape="1">
          <a:blip r:embed="rId6">
            <a:alphaModFix/>
          </a:blip>
          <a:srcRect b="14260" l="20847" r="53079" t="54913"/>
          <a:stretch/>
        </p:blipFill>
        <p:spPr>
          <a:xfrm>
            <a:off x="4812350" y="4028062"/>
            <a:ext cx="4240873" cy="2818925"/>
          </a:xfrm>
          <a:prstGeom prst="rect">
            <a:avLst/>
          </a:prstGeom>
          <a:noFill/>
          <a:ln>
            <a:noFill/>
          </a:ln>
        </p:spPr>
      </p:pic>
      <p:pic>
        <p:nvPicPr>
          <p:cNvPr id="334" name="Google Shape;334;g530ba43c3e_0_9"/>
          <p:cNvPicPr preferRelativeResize="0"/>
          <p:nvPr/>
        </p:nvPicPr>
        <p:blipFill rotWithShape="1">
          <a:blip r:embed="rId7">
            <a:alphaModFix/>
          </a:blip>
          <a:srcRect b="13442" l="19620" r="53538" t="54368"/>
          <a:stretch/>
        </p:blipFill>
        <p:spPr>
          <a:xfrm>
            <a:off x="-390750" y="-8"/>
            <a:ext cx="4240873" cy="28595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8d4af46cee_0_4"/>
          <p:cNvSpPr txBox="1"/>
          <p:nvPr>
            <p:ph type="ctrTitle"/>
          </p:nvPr>
        </p:nvSpPr>
        <p:spPr>
          <a:xfrm>
            <a:off x="227250" y="535325"/>
            <a:ext cx="8118600" cy="74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500">
                <a:solidFill>
                  <a:srgbClr val="FFFFFF"/>
                </a:solidFill>
              </a:rPr>
              <a:t>Abstract</a:t>
            </a:r>
            <a:endParaRPr b="1" sz="6100">
              <a:solidFill>
                <a:srgbClr val="FFFFFF"/>
              </a:solidFill>
            </a:endParaRPr>
          </a:p>
          <a:p>
            <a:pPr indent="0" lvl="0" marL="0" rtl="0" algn="ctr">
              <a:spcBef>
                <a:spcPts val="0"/>
              </a:spcBef>
              <a:spcAft>
                <a:spcPts val="0"/>
              </a:spcAft>
              <a:buNone/>
            </a:pPr>
            <a:r>
              <a:rPr b="1" lang="en-US" sz="3300">
                <a:solidFill>
                  <a:srgbClr val="FFFFFF"/>
                </a:solidFill>
              </a:rPr>
              <a:t> </a:t>
            </a:r>
            <a:endParaRPr b="1" sz="3300">
              <a:solidFill>
                <a:srgbClr val="FFFFFF"/>
              </a:solidFill>
            </a:endParaRPr>
          </a:p>
        </p:txBody>
      </p:sp>
      <p:sp>
        <p:nvSpPr>
          <p:cNvPr id="75" name="Google Shape;75;g8d4af46cee_0_4"/>
          <p:cNvSpPr txBox="1"/>
          <p:nvPr>
            <p:ph idx="1" type="subTitle"/>
          </p:nvPr>
        </p:nvSpPr>
        <p:spPr>
          <a:xfrm>
            <a:off x="563550" y="2534150"/>
            <a:ext cx="8016900" cy="361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2300">
                <a:solidFill>
                  <a:schemeClr val="dk2"/>
                </a:solidFill>
              </a:rPr>
              <a:t>Our aim is to perform image-to-sentence generation, also known as ‘Image Captioning’, which will bridge the gap between vision and natural language</a:t>
            </a:r>
            <a:r>
              <a:rPr b="1" lang="en-US" sz="2300">
                <a:solidFill>
                  <a:schemeClr val="dk2"/>
                </a:solidFill>
              </a:rPr>
              <a:t>. I</a:t>
            </a:r>
            <a:r>
              <a:rPr b="1" lang="en-US" sz="2300">
                <a:solidFill>
                  <a:schemeClr val="dk2"/>
                </a:solidFill>
              </a:rPr>
              <a:t>f our results comes out to be accurate, we can then utilize NLP technologies to understand the world in images. The current dataset that we are working on is: Flickr8K. To achieve our goal, we are going to study and apply existing pre-trained CNN Models i.e. </a:t>
            </a:r>
            <a:r>
              <a:rPr b="1" lang="en-US" sz="2300">
                <a:solidFill>
                  <a:srgbClr val="A61C00"/>
                </a:solidFill>
              </a:rPr>
              <a:t>VGG16, ResNet50 &amp; Inception V3</a:t>
            </a:r>
            <a:r>
              <a:rPr b="1" lang="en-US" sz="2300">
                <a:solidFill>
                  <a:schemeClr val="dk2"/>
                </a:solidFill>
              </a:rPr>
              <a:t>. Further, we’ll be attaching our RNN using LSTM language model to it. In the end, We’ll be evaluating our results &amp; comparing each one of them. </a:t>
            </a:r>
            <a:endParaRPr b="1" sz="2300">
              <a:solidFill>
                <a:schemeClr val="dk2"/>
              </a:solidFill>
            </a:endParaRPr>
          </a:p>
        </p:txBody>
      </p:sp>
      <p:pic>
        <p:nvPicPr>
          <p:cNvPr id="76" name="Google Shape;76;g8d4af46cee_0_4"/>
          <p:cNvPicPr preferRelativeResize="0"/>
          <p:nvPr/>
        </p:nvPicPr>
        <p:blipFill>
          <a:blip r:embed="rId3">
            <a:alphaModFix/>
          </a:blip>
          <a:stretch>
            <a:fillRect/>
          </a:stretch>
        </p:blipFill>
        <p:spPr>
          <a:xfrm>
            <a:off x="5795801" y="264951"/>
            <a:ext cx="3172850" cy="1760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8d48791061_2_201"/>
          <p:cNvSpPr txBox="1"/>
          <p:nvPr/>
        </p:nvSpPr>
        <p:spPr>
          <a:xfrm>
            <a:off x="1882225" y="428625"/>
            <a:ext cx="5162100" cy="24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Roboto"/>
                <a:ea typeface="Roboto"/>
                <a:cs typeface="Roboto"/>
                <a:sym typeface="Roboto"/>
              </a:rPr>
              <a:t>Conclusion </a:t>
            </a:r>
            <a:endParaRPr b="1" sz="4000">
              <a:solidFill>
                <a:srgbClr val="FFFFFF"/>
              </a:solidFill>
              <a:latin typeface="Roboto"/>
              <a:ea typeface="Roboto"/>
              <a:cs typeface="Roboto"/>
              <a:sym typeface="Roboto"/>
            </a:endParaRPr>
          </a:p>
        </p:txBody>
      </p:sp>
      <p:sp>
        <p:nvSpPr>
          <p:cNvPr id="340" name="Google Shape;340;g8d48791061_2_201"/>
          <p:cNvSpPr txBox="1"/>
          <p:nvPr/>
        </p:nvSpPr>
        <p:spPr>
          <a:xfrm>
            <a:off x="477150" y="1726725"/>
            <a:ext cx="8459400" cy="4255500"/>
          </a:xfrm>
          <a:prstGeom prst="rect">
            <a:avLst/>
          </a:prstGeom>
          <a:solidFill>
            <a:srgbClr val="F3F3F3"/>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2"/>
                </a:solidFill>
                <a:latin typeface="Times New Roman"/>
                <a:ea typeface="Times New Roman"/>
                <a:cs typeface="Times New Roman"/>
                <a:sym typeface="Times New Roman"/>
              </a:rPr>
              <a:t>Once we re-trained our respective models on our dataset, we came out with the following conclusion.</a:t>
            </a:r>
            <a:endParaRPr sz="2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2"/>
              </a:solidFill>
              <a:latin typeface="Times New Roman"/>
              <a:ea typeface="Times New Roman"/>
              <a:cs typeface="Times New Roman"/>
              <a:sym typeface="Times New Roman"/>
            </a:endParaRPr>
          </a:p>
          <a:p>
            <a:pPr indent="-368300" lvl="0" marL="457200" rtl="0" algn="l">
              <a:spcBef>
                <a:spcPts val="0"/>
              </a:spcBef>
              <a:spcAft>
                <a:spcPts val="0"/>
              </a:spcAft>
              <a:buClr>
                <a:schemeClr val="dk2"/>
              </a:buClr>
              <a:buSzPts val="2200"/>
              <a:buFont typeface="Times New Roman"/>
              <a:buAutoNum type="arabicPeriod"/>
            </a:pPr>
            <a:r>
              <a:rPr lang="en-US" sz="2200">
                <a:solidFill>
                  <a:schemeClr val="dk2"/>
                </a:solidFill>
                <a:latin typeface="Times New Roman"/>
                <a:ea typeface="Times New Roman"/>
                <a:cs typeface="Times New Roman"/>
                <a:sym typeface="Times New Roman"/>
              </a:rPr>
              <a:t>Inception V3 (</a:t>
            </a:r>
            <a:r>
              <a:rPr lang="en-US" sz="2200">
                <a:solidFill>
                  <a:srgbClr val="A61C00"/>
                </a:solidFill>
                <a:latin typeface="Times New Roman"/>
                <a:ea typeface="Times New Roman"/>
                <a:cs typeface="Times New Roman"/>
                <a:sym typeface="Times New Roman"/>
              </a:rPr>
              <a:t>Accuracy: 51%</a:t>
            </a:r>
            <a:r>
              <a:rPr lang="en-US" sz="2200">
                <a:solidFill>
                  <a:schemeClr val="dk2"/>
                </a:solidFill>
                <a:latin typeface="Times New Roman"/>
                <a:ea typeface="Times New Roman"/>
                <a:cs typeface="Times New Roman"/>
                <a:sym typeface="Times New Roman"/>
              </a:rPr>
              <a:t>)</a:t>
            </a:r>
            <a:endParaRPr sz="2200">
              <a:solidFill>
                <a:schemeClr val="dk2"/>
              </a:solidFill>
              <a:latin typeface="Times New Roman"/>
              <a:ea typeface="Times New Roman"/>
              <a:cs typeface="Times New Roman"/>
              <a:sym typeface="Times New Roman"/>
            </a:endParaRPr>
          </a:p>
          <a:p>
            <a:pPr indent="-368300" lvl="0" marL="457200" rtl="0" algn="l">
              <a:spcBef>
                <a:spcPts val="0"/>
              </a:spcBef>
              <a:spcAft>
                <a:spcPts val="0"/>
              </a:spcAft>
              <a:buClr>
                <a:schemeClr val="dk2"/>
              </a:buClr>
              <a:buSzPts val="2200"/>
              <a:buFont typeface="Times New Roman"/>
              <a:buAutoNum type="arabicPeriod"/>
            </a:pPr>
            <a:r>
              <a:rPr lang="en-US" sz="2200">
                <a:solidFill>
                  <a:schemeClr val="dk2"/>
                </a:solidFill>
                <a:latin typeface="Times New Roman"/>
                <a:ea typeface="Times New Roman"/>
                <a:cs typeface="Times New Roman"/>
                <a:sym typeface="Times New Roman"/>
              </a:rPr>
              <a:t>ResNet 50 (</a:t>
            </a:r>
            <a:r>
              <a:rPr lang="en-US" sz="2200">
                <a:solidFill>
                  <a:srgbClr val="85200C"/>
                </a:solidFill>
                <a:latin typeface="Times New Roman"/>
                <a:ea typeface="Times New Roman"/>
                <a:cs typeface="Times New Roman"/>
                <a:sym typeface="Times New Roman"/>
              </a:rPr>
              <a:t>Accuracy 90%)</a:t>
            </a:r>
            <a:endParaRPr sz="2200">
              <a:solidFill>
                <a:srgbClr val="85200C"/>
              </a:solidFill>
              <a:latin typeface="Times New Roman"/>
              <a:ea typeface="Times New Roman"/>
              <a:cs typeface="Times New Roman"/>
              <a:sym typeface="Times New Roman"/>
            </a:endParaRPr>
          </a:p>
          <a:p>
            <a:pPr indent="-368300" lvl="0" marL="457200" rtl="0" algn="l">
              <a:spcBef>
                <a:spcPts val="0"/>
              </a:spcBef>
              <a:spcAft>
                <a:spcPts val="0"/>
              </a:spcAft>
              <a:buClr>
                <a:schemeClr val="dk2"/>
              </a:buClr>
              <a:buSzPts val="2200"/>
              <a:buFont typeface="Times New Roman"/>
              <a:buAutoNum type="arabicPeriod"/>
            </a:pPr>
            <a:r>
              <a:rPr lang="en-US" sz="2200">
                <a:solidFill>
                  <a:schemeClr val="dk2"/>
                </a:solidFill>
                <a:latin typeface="Times New Roman"/>
                <a:ea typeface="Times New Roman"/>
                <a:cs typeface="Times New Roman"/>
                <a:sym typeface="Times New Roman"/>
              </a:rPr>
              <a:t>VGG 16 (</a:t>
            </a:r>
            <a:r>
              <a:rPr lang="en-US" sz="2200">
                <a:solidFill>
                  <a:srgbClr val="85200C"/>
                </a:solidFill>
                <a:latin typeface="Times New Roman"/>
                <a:ea typeface="Times New Roman"/>
                <a:cs typeface="Times New Roman"/>
                <a:sym typeface="Times New Roman"/>
              </a:rPr>
              <a:t>Accuracy 31%</a:t>
            </a:r>
            <a:r>
              <a:rPr lang="en-US" sz="2200">
                <a:solidFill>
                  <a:schemeClr val="dk2"/>
                </a:solidFill>
                <a:latin typeface="Times New Roman"/>
                <a:ea typeface="Times New Roman"/>
                <a:cs typeface="Times New Roman"/>
                <a:sym typeface="Times New Roman"/>
              </a:rPr>
              <a:t>)</a:t>
            </a:r>
            <a:endParaRPr sz="2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dk2"/>
                </a:solidFill>
                <a:latin typeface="Times New Roman"/>
                <a:ea typeface="Times New Roman"/>
                <a:cs typeface="Times New Roman"/>
                <a:sym typeface="Times New Roman"/>
              </a:rPr>
              <a:t>We tested our models by generating captions on test data, compared them to the expert annotated texts, and concluded that even though </a:t>
            </a:r>
            <a:r>
              <a:rPr lang="en-US" sz="2200">
                <a:solidFill>
                  <a:srgbClr val="85200C"/>
                </a:solidFill>
                <a:latin typeface="Times New Roman"/>
                <a:ea typeface="Times New Roman"/>
                <a:cs typeface="Times New Roman"/>
                <a:sym typeface="Times New Roman"/>
              </a:rPr>
              <a:t>ResNet 50</a:t>
            </a:r>
            <a:r>
              <a:rPr lang="en-US" sz="2200">
                <a:solidFill>
                  <a:schemeClr val="dk2"/>
                </a:solidFill>
                <a:latin typeface="Times New Roman"/>
                <a:ea typeface="Times New Roman"/>
                <a:cs typeface="Times New Roman"/>
                <a:sym typeface="Times New Roman"/>
              </a:rPr>
              <a:t> showed the highest Accuracy, the results were not that satisfying ergo the model was overfitting. </a:t>
            </a:r>
            <a:r>
              <a:rPr lang="en-US" sz="2200">
                <a:solidFill>
                  <a:srgbClr val="85200C"/>
                </a:solidFill>
                <a:latin typeface="Times New Roman"/>
                <a:ea typeface="Times New Roman"/>
                <a:cs typeface="Times New Roman"/>
                <a:sym typeface="Times New Roman"/>
              </a:rPr>
              <a:t>VGG 16 </a:t>
            </a:r>
            <a:r>
              <a:rPr lang="en-US" sz="2200">
                <a:solidFill>
                  <a:schemeClr val="dk2"/>
                </a:solidFill>
                <a:latin typeface="Times New Roman"/>
                <a:ea typeface="Times New Roman"/>
                <a:cs typeface="Times New Roman"/>
                <a:sym typeface="Times New Roman"/>
              </a:rPr>
              <a:t>also gave decent results but was more time consuming in comparison to others.</a:t>
            </a:r>
            <a:r>
              <a:rPr lang="en-US" sz="2200">
                <a:solidFill>
                  <a:schemeClr val="dk2"/>
                </a:solidFill>
                <a:latin typeface="Times New Roman"/>
                <a:ea typeface="Times New Roman"/>
                <a:cs typeface="Times New Roman"/>
                <a:sym typeface="Times New Roman"/>
              </a:rPr>
              <a:t>So, </a:t>
            </a:r>
            <a:r>
              <a:rPr lang="en-US" sz="2200">
                <a:solidFill>
                  <a:srgbClr val="85200C"/>
                </a:solidFill>
                <a:latin typeface="Times New Roman"/>
                <a:ea typeface="Times New Roman"/>
                <a:cs typeface="Times New Roman"/>
                <a:sym typeface="Times New Roman"/>
              </a:rPr>
              <a:t>Inception V3 </a:t>
            </a:r>
            <a:r>
              <a:rPr lang="en-US" sz="2200">
                <a:solidFill>
                  <a:schemeClr val="dk2"/>
                </a:solidFill>
                <a:latin typeface="Times New Roman"/>
                <a:ea typeface="Times New Roman"/>
                <a:cs typeface="Times New Roman"/>
                <a:sym typeface="Times New Roman"/>
              </a:rPr>
              <a:t>giving better results and tops the list.</a:t>
            </a:r>
            <a:endParaRPr sz="2200">
              <a:solidFill>
                <a:schemeClr val="dk2"/>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8d48791061_4_118"/>
          <p:cNvSpPr txBox="1"/>
          <p:nvPr/>
        </p:nvSpPr>
        <p:spPr>
          <a:xfrm>
            <a:off x="462800" y="266475"/>
            <a:ext cx="7361700" cy="77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700">
                <a:solidFill>
                  <a:schemeClr val="lt1"/>
                </a:solidFill>
                <a:latin typeface="Roboto"/>
                <a:ea typeface="Roboto"/>
                <a:cs typeface="Roboto"/>
                <a:sym typeface="Roboto"/>
              </a:rPr>
              <a:t>Future Scope</a:t>
            </a:r>
            <a:endParaRPr b="1" sz="3700">
              <a:solidFill>
                <a:schemeClr val="lt1"/>
              </a:solidFill>
              <a:latin typeface="Roboto"/>
              <a:ea typeface="Roboto"/>
              <a:cs typeface="Roboto"/>
              <a:sym typeface="Roboto"/>
            </a:endParaRPr>
          </a:p>
          <a:p>
            <a:pPr indent="0" lvl="0" marL="0" rtl="0" algn="l">
              <a:spcBef>
                <a:spcPts val="0"/>
              </a:spcBef>
              <a:spcAft>
                <a:spcPts val="0"/>
              </a:spcAft>
              <a:buNone/>
            </a:pPr>
            <a:r>
              <a:t/>
            </a:r>
            <a:endParaRPr sz="3000">
              <a:solidFill>
                <a:schemeClr val="lt1"/>
              </a:solidFill>
              <a:latin typeface="Roboto"/>
              <a:ea typeface="Roboto"/>
              <a:cs typeface="Roboto"/>
              <a:sym typeface="Roboto"/>
            </a:endParaRPr>
          </a:p>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346" name="Google Shape;346;g8d48791061_4_118"/>
          <p:cNvSpPr txBox="1"/>
          <p:nvPr/>
        </p:nvSpPr>
        <p:spPr>
          <a:xfrm>
            <a:off x="614975" y="1658600"/>
            <a:ext cx="7957500" cy="4137300"/>
          </a:xfrm>
          <a:prstGeom prst="rect">
            <a:avLst/>
          </a:prstGeom>
          <a:solidFill>
            <a:srgbClr val="F3F3F3"/>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900">
              <a:latin typeface="Roboto"/>
              <a:ea typeface="Roboto"/>
              <a:cs typeface="Roboto"/>
              <a:sym typeface="Roboto"/>
            </a:endParaRPr>
          </a:p>
          <a:p>
            <a:pPr indent="-412750" lvl="0" marL="457200" rtl="0" algn="l">
              <a:spcBef>
                <a:spcPts val="0"/>
              </a:spcBef>
              <a:spcAft>
                <a:spcPts val="0"/>
              </a:spcAft>
              <a:buClr>
                <a:schemeClr val="dk2"/>
              </a:buClr>
              <a:buSzPts val="2900"/>
              <a:buFont typeface="Times New Roman"/>
              <a:buChar char="●"/>
            </a:pPr>
            <a:r>
              <a:rPr lang="en-US" sz="2900">
                <a:solidFill>
                  <a:schemeClr val="dk2"/>
                </a:solidFill>
                <a:latin typeface="Times New Roman"/>
                <a:ea typeface="Times New Roman"/>
                <a:cs typeface="Times New Roman"/>
                <a:sym typeface="Times New Roman"/>
              </a:rPr>
              <a:t>Analysis of the models using various other accuracy metrics </a:t>
            </a:r>
            <a:endParaRPr sz="2900">
              <a:solidFill>
                <a:schemeClr val="dk2"/>
              </a:solidFill>
              <a:latin typeface="Times New Roman"/>
              <a:ea typeface="Times New Roman"/>
              <a:cs typeface="Times New Roman"/>
              <a:sym typeface="Times New Roman"/>
            </a:endParaRPr>
          </a:p>
          <a:p>
            <a:pPr indent="-412750" lvl="0" marL="457200" rtl="0" algn="l">
              <a:spcBef>
                <a:spcPts val="0"/>
              </a:spcBef>
              <a:spcAft>
                <a:spcPts val="0"/>
              </a:spcAft>
              <a:buClr>
                <a:schemeClr val="dk2"/>
              </a:buClr>
              <a:buSzPts val="2900"/>
              <a:buFont typeface="Times New Roman"/>
              <a:buChar char="●"/>
            </a:pPr>
            <a:r>
              <a:rPr lang="en-US" sz="2900">
                <a:solidFill>
                  <a:schemeClr val="dk2"/>
                </a:solidFill>
                <a:latin typeface="Times New Roman"/>
                <a:ea typeface="Times New Roman"/>
                <a:cs typeface="Times New Roman"/>
                <a:sym typeface="Times New Roman"/>
              </a:rPr>
              <a:t>Increasing our dataset size</a:t>
            </a:r>
            <a:endParaRPr sz="2900">
              <a:solidFill>
                <a:schemeClr val="dk2"/>
              </a:solidFill>
              <a:latin typeface="Times New Roman"/>
              <a:ea typeface="Times New Roman"/>
              <a:cs typeface="Times New Roman"/>
              <a:sym typeface="Times New Roman"/>
            </a:endParaRPr>
          </a:p>
          <a:p>
            <a:pPr indent="-412750" lvl="0" marL="457200" rtl="0" algn="l">
              <a:spcBef>
                <a:spcPts val="0"/>
              </a:spcBef>
              <a:spcAft>
                <a:spcPts val="0"/>
              </a:spcAft>
              <a:buClr>
                <a:schemeClr val="dk2"/>
              </a:buClr>
              <a:buSzPts val="2900"/>
              <a:buFont typeface="Times New Roman"/>
              <a:buChar char="●"/>
            </a:pPr>
            <a:r>
              <a:rPr lang="en-US" sz="2900">
                <a:solidFill>
                  <a:schemeClr val="dk2"/>
                </a:solidFill>
                <a:latin typeface="Times New Roman"/>
                <a:ea typeface="Times New Roman"/>
                <a:cs typeface="Times New Roman"/>
                <a:sym typeface="Times New Roman"/>
              </a:rPr>
              <a:t>Adding more categories.</a:t>
            </a:r>
            <a:endParaRPr sz="2900">
              <a:solidFill>
                <a:schemeClr val="dk2"/>
              </a:solidFill>
              <a:latin typeface="Times New Roman"/>
              <a:ea typeface="Times New Roman"/>
              <a:cs typeface="Times New Roman"/>
              <a:sym typeface="Times New Roman"/>
            </a:endParaRPr>
          </a:p>
          <a:p>
            <a:pPr indent="-412750" lvl="0" marL="457200" rtl="0" algn="l">
              <a:spcBef>
                <a:spcPts val="0"/>
              </a:spcBef>
              <a:spcAft>
                <a:spcPts val="0"/>
              </a:spcAft>
              <a:buClr>
                <a:schemeClr val="dk2"/>
              </a:buClr>
              <a:buSzPts val="2900"/>
              <a:buFont typeface="Times New Roman"/>
              <a:buChar char="●"/>
            </a:pPr>
            <a:r>
              <a:rPr lang="en-US" sz="2900">
                <a:solidFill>
                  <a:schemeClr val="dk2"/>
                </a:solidFill>
                <a:latin typeface="Times New Roman"/>
                <a:ea typeface="Times New Roman"/>
                <a:cs typeface="Times New Roman"/>
                <a:sym typeface="Times New Roman"/>
              </a:rPr>
              <a:t>Include Grammar check in our generated captions.</a:t>
            </a:r>
            <a:endParaRPr sz="29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8d48791061_2_79"/>
          <p:cNvSpPr txBox="1"/>
          <p:nvPr/>
        </p:nvSpPr>
        <p:spPr>
          <a:xfrm>
            <a:off x="3876275" y="4933988"/>
            <a:ext cx="5013000" cy="12858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Roboto"/>
                <a:ea typeface="Roboto"/>
                <a:cs typeface="Roboto"/>
                <a:sym typeface="Roboto"/>
              </a:rPr>
              <a:t>We propose to build a website using Flask through which users can upload images and generate captions. Text to Speech feature can be considered as an extension of this application.</a:t>
            </a:r>
            <a:endParaRPr b="1" sz="1700">
              <a:latin typeface="Roboto"/>
              <a:ea typeface="Roboto"/>
              <a:cs typeface="Roboto"/>
              <a:sym typeface="Roboto"/>
            </a:endParaRPr>
          </a:p>
        </p:txBody>
      </p:sp>
      <p:sp>
        <p:nvSpPr>
          <p:cNvPr id="352" name="Google Shape;352;g8d48791061_2_79"/>
          <p:cNvSpPr txBox="1"/>
          <p:nvPr/>
        </p:nvSpPr>
        <p:spPr>
          <a:xfrm>
            <a:off x="2329500" y="670900"/>
            <a:ext cx="4211700" cy="8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200">
                <a:solidFill>
                  <a:srgbClr val="FFFFFF"/>
                </a:solidFill>
                <a:latin typeface="Roboto"/>
                <a:ea typeface="Roboto"/>
                <a:cs typeface="Roboto"/>
                <a:sym typeface="Roboto"/>
              </a:rPr>
              <a:t> Applications </a:t>
            </a:r>
            <a:endParaRPr b="1" sz="2600">
              <a:latin typeface="Roboto"/>
              <a:ea typeface="Roboto"/>
              <a:cs typeface="Roboto"/>
              <a:sym typeface="Roboto"/>
            </a:endParaRPr>
          </a:p>
        </p:txBody>
      </p:sp>
      <p:pic>
        <p:nvPicPr>
          <p:cNvPr id="353" name="Google Shape;353;g8d48791061_2_79"/>
          <p:cNvPicPr preferRelativeResize="0"/>
          <p:nvPr/>
        </p:nvPicPr>
        <p:blipFill>
          <a:blip r:embed="rId3">
            <a:alphaModFix/>
          </a:blip>
          <a:stretch>
            <a:fillRect/>
          </a:stretch>
        </p:blipFill>
        <p:spPr>
          <a:xfrm>
            <a:off x="555950" y="2532250"/>
            <a:ext cx="2880301" cy="1555375"/>
          </a:xfrm>
          <a:prstGeom prst="rect">
            <a:avLst/>
          </a:prstGeom>
          <a:noFill/>
          <a:ln cap="flat" cmpd="sng" w="9525">
            <a:solidFill>
              <a:srgbClr val="000000"/>
            </a:solidFill>
            <a:prstDash val="solid"/>
            <a:round/>
            <a:headEnd len="sm" w="sm" type="none"/>
            <a:tailEnd len="sm" w="sm" type="none"/>
          </a:ln>
        </p:spPr>
      </p:pic>
      <p:sp>
        <p:nvSpPr>
          <p:cNvPr id="354" name="Google Shape;354;g8d48791061_2_79"/>
          <p:cNvSpPr txBox="1"/>
          <p:nvPr/>
        </p:nvSpPr>
        <p:spPr>
          <a:xfrm>
            <a:off x="3876275" y="2532200"/>
            <a:ext cx="5013000" cy="15555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Roboto"/>
                <a:ea typeface="Roboto"/>
                <a:cs typeface="Roboto"/>
                <a:sym typeface="Roboto"/>
              </a:rPr>
              <a:t>By adding Text to Speech feature, our model can be scalable for use by Visually impaired people </a:t>
            </a:r>
            <a:endParaRPr b="1" sz="1700">
              <a:latin typeface="Roboto"/>
              <a:ea typeface="Roboto"/>
              <a:cs typeface="Roboto"/>
              <a:sym typeface="Roboto"/>
            </a:endParaRPr>
          </a:p>
          <a:p>
            <a:pPr indent="0" lvl="0" marL="457200" rtl="0" algn="l">
              <a:spcBef>
                <a:spcPts val="0"/>
              </a:spcBef>
              <a:spcAft>
                <a:spcPts val="0"/>
              </a:spcAft>
              <a:buNone/>
            </a:pPr>
            <a:r>
              <a:t/>
            </a:r>
            <a:endParaRPr b="1" sz="1700">
              <a:latin typeface="Roboto"/>
              <a:ea typeface="Roboto"/>
              <a:cs typeface="Roboto"/>
              <a:sym typeface="Roboto"/>
            </a:endParaRPr>
          </a:p>
          <a:p>
            <a:pPr indent="0" lvl="0" marL="0" rtl="0" algn="l">
              <a:spcBef>
                <a:spcPts val="0"/>
              </a:spcBef>
              <a:spcAft>
                <a:spcPts val="0"/>
              </a:spcAft>
              <a:buNone/>
            </a:pPr>
            <a:r>
              <a:rPr b="1" lang="en-US" sz="1700">
                <a:latin typeface="Roboto"/>
                <a:ea typeface="Roboto"/>
                <a:cs typeface="Roboto"/>
                <a:sym typeface="Roboto"/>
              </a:rPr>
              <a:t>In education industry, our model can be extremely useful for teaching young children</a:t>
            </a:r>
            <a:endParaRPr b="1" sz="1700">
              <a:latin typeface="Roboto"/>
              <a:ea typeface="Roboto"/>
              <a:cs typeface="Roboto"/>
              <a:sym typeface="Roboto"/>
            </a:endParaRPr>
          </a:p>
        </p:txBody>
      </p:sp>
      <p:pic>
        <p:nvPicPr>
          <p:cNvPr id="355" name="Google Shape;355;g8d48791061_2_79"/>
          <p:cNvPicPr preferRelativeResize="0"/>
          <p:nvPr/>
        </p:nvPicPr>
        <p:blipFill>
          <a:blip r:embed="rId4">
            <a:alphaModFix/>
          </a:blip>
          <a:stretch>
            <a:fillRect/>
          </a:stretch>
        </p:blipFill>
        <p:spPr>
          <a:xfrm>
            <a:off x="1167425" y="4572000"/>
            <a:ext cx="1657350" cy="2009775"/>
          </a:xfrm>
          <a:prstGeom prst="rect">
            <a:avLst/>
          </a:prstGeom>
          <a:noFill/>
          <a:ln cap="flat" cmpd="sng" w="9525">
            <a:solidFill>
              <a:srgbClr val="000000"/>
            </a:solidFill>
            <a:prstDash val="solid"/>
            <a:round/>
            <a:headEnd len="sm" w="sm" type="none"/>
            <a:tailEnd len="sm" w="sm" type="none"/>
          </a:ln>
        </p:spPr>
      </p:pic>
      <p:sp>
        <p:nvSpPr>
          <p:cNvPr id="356" name="Google Shape;356;g8d48791061_2_79"/>
          <p:cNvSpPr txBox="1"/>
          <p:nvPr/>
        </p:nvSpPr>
        <p:spPr>
          <a:xfrm>
            <a:off x="1024950" y="1565500"/>
            <a:ext cx="7257600" cy="14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00"/>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8d48791061_4_137"/>
          <p:cNvSpPr txBox="1"/>
          <p:nvPr>
            <p:ph type="title"/>
          </p:nvPr>
        </p:nvSpPr>
        <p:spPr>
          <a:xfrm>
            <a:off x="719324" y="326925"/>
            <a:ext cx="7350000" cy="744900"/>
          </a:xfrm>
          <a:prstGeom prst="rect">
            <a:avLst/>
          </a:prstGeom>
          <a:noFill/>
          <a:ln>
            <a:noFill/>
          </a:ln>
        </p:spPr>
        <p:txBody>
          <a:bodyPr anchorCtr="0" anchor="t" bIns="0" lIns="0" spcFirstLastPara="1" rIns="0" wrap="square" tIns="78100">
            <a:noAutofit/>
          </a:bodyPr>
          <a:lstStyle/>
          <a:p>
            <a:pPr indent="444500" lvl="0" marL="2298700" rtl="0" algn="l">
              <a:lnSpc>
                <a:spcPct val="100000"/>
              </a:lnSpc>
              <a:spcBef>
                <a:spcPts val="345"/>
              </a:spcBef>
              <a:spcAft>
                <a:spcPts val="0"/>
              </a:spcAft>
              <a:buNone/>
            </a:pPr>
            <a:r>
              <a:rPr b="1" lang="en-US" sz="3200">
                <a:solidFill>
                  <a:srgbClr val="FFFFFF"/>
                </a:solidFill>
              </a:rPr>
              <a:t>Bibliography</a:t>
            </a:r>
            <a:endParaRPr>
              <a:latin typeface="Arial"/>
              <a:ea typeface="Arial"/>
              <a:cs typeface="Arial"/>
              <a:sym typeface="Arial"/>
            </a:endParaRPr>
          </a:p>
        </p:txBody>
      </p:sp>
      <p:grpSp>
        <p:nvGrpSpPr>
          <p:cNvPr id="362" name="Google Shape;362;g8d48791061_4_137"/>
          <p:cNvGrpSpPr/>
          <p:nvPr/>
        </p:nvGrpSpPr>
        <p:grpSpPr>
          <a:xfrm>
            <a:off x="664463" y="1528572"/>
            <a:ext cx="7815000" cy="1261800"/>
            <a:chOff x="664463" y="1528572"/>
            <a:chExt cx="7815000" cy="1261800"/>
          </a:xfrm>
        </p:grpSpPr>
        <p:sp>
          <p:nvSpPr>
            <p:cNvPr id="363" name="Google Shape;363;g8d48791061_4_137"/>
            <p:cNvSpPr/>
            <p:nvPr/>
          </p:nvSpPr>
          <p:spPr>
            <a:xfrm>
              <a:off x="664463" y="1528572"/>
              <a:ext cx="7815000" cy="126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g8d48791061_4_137"/>
            <p:cNvSpPr/>
            <p:nvPr/>
          </p:nvSpPr>
          <p:spPr>
            <a:xfrm>
              <a:off x="1860803" y="1557528"/>
              <a:ext cx="6563995" cy="1152525"/>
            </a:xfrm>
            <a:custGeom>
              <a:rect b="b" l="l" r="r" t="t"/>
              <a:pathLst>
                <a:path extrusionOk="0" h="1152525" w="6563995">
                  <a:moveTo>
                    <a:pt x="0" y="1152144"/>
                  </a:moveTo>
                  <a:lnTo>
                    <a:pt x="6563868" y="1152144"/>
                  </a:lnTo>
                  <a:lnTo>
                    <a:pt x="6563868" y="0"/>
                  </a:lnTo>
                  <a:lnTo>
                    <a:pt x="0" y="0"/>
                  </a:lnTo>
                  <a:lnTo>
                    <a:pt x="0" y="11521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g8d48791061_4_137"/>
            <p:cNvSpPr/>
            <p:nvPr/>
          </p:nvSpPr>
          <p:spPr>
            <a:xfrm>
              <a:off x="719327" y="1557528"/>
              <a:ext cx="7705725" cy="1152525"/>
            </a:xfrm>
            <a:custGeom>
              <a:rect b="b" l="l" r="r" t="t"/>
              <a:pathLst>
                <a:path extrusionOk="0" h="1152525" w="7705725">
                  <a:moveTo>
                    <a:pt x="0" y="1152144"/>
                  </a:moveTo>
                  <a:lnTo>
                    <a:pt x="7705344" y="1152144"/>
                  </a:lnTo>
                  <a:lnTo>
                    <a:pt x="7705344" y="0"/>
                  </a:lnTo>
                  <a:lnTo>
                    <a:pt x="0" y="0"/>
                  </a:lnTo>
                  <a:lnTo>
                    <a:pt x="0" y="1152144"/>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6" name="Google Shape;366;g8d48791061_4_137"/>
          <p:cNvSpPr txBox="1"/>
          <p:nvPr/>
        </p:nvSpPr>
        <p:spPr>
          <a:xfrm>
            <a:off x="1860800" y="1541294"/>
            <a:ext cx="6562800" cy="1152600"/>
          </a:xfrm>
          <a:prstGeom prst="rect">
            <a:avLst/>
          </a:prstGeom>
          <a:noFill/>
          <a:ln>
            <a:noFill/>
          </a:ln>
        </p:spPr>
        <p:txBody>
          <a:bodyPr anchorCtr="0" anchor="t" bIns="0" lIns="0" spcFirstLastPara="1" rIns="0" wrap="square" tIns="12700">
            <a:noAutofit/>
          </a:bodyPr>
          <a:lstStyle/>
          <a:p>
            <a:pPr indent="238760" lvl="0" marL="2504440" marR="0" rtl="0" algn="l">
              <a:lnSpc>
                <a:spcPct val="100000"/>
              </a:lnSpc>
              <a:spcBef>
                <a:spcPts val="0"/>
              </a:spcBef>
              <a:spcAft>
                <a:spcPts val="0"/>
              </a:spcAft>
              <a:buNone/>
            </a:pPr>
            <a:r>
              <a:rPr b="1" lang="en-US" sz="1800">
                <a:solidFill>
                  <a:srgbClr val="434343"/>
                </a:solidFill>
                <a:latin typeface="Roboto"/>
                <a:ea typeface="Roboto"/>
                <a:cs typeface="Roboto"/>
                <a:sym typeface="Roboto"/>
              </a:rPr>
              <a:t>VGG 16</a:t>
            </a:r>
            <a:endParaRPr b="1" sz="1800">
              <a:solidFill>
                <a:srgbClr val="434343"/>
              </a:solidFill>
              <a:latin typeface="Roboto"/>
              <a:ea typeface="Roboto"/>
              <a:cs typeface="Roboto"/>
              <a:sym typeface="Roboto"/>
            </a:endParaRPr>
          </a:p>
          <a:p>
            <a:pPr indent="0" lvl="0" marL="218440" marR="0" rtl="0" algn="l">
              <a:lnSpc>
                <a:spcPct val="100000"/>
              </a:lnSpc>
              <a:spcBef>
                <a:spcPts val="0"/>
              </a:spcBef>
              <a:spcAft>
                <a:spcPts val="0"/>
              </a:spcAft>
              <a:buNone/>
            </a:pPr>
            <a:r>
              <a:rPr lang="en-US" sz="1700" u="sng">
                <a:solidFill>
                  <a:schemeClr val="hlink"/>
                </a:solidFill>
                <a:hlinkClick r:id="rId4"/>
              </a:rPr>
              <a:t>https://fairyonice.github.io/Develop_an_image_captioning_deep_learning_model_using_Flickr_8K_data.html</a:t>
            </a:r>
            <a:r>
              <a:rPr lang="en-US" sz="1500">
                <a:solidFill>
                  <a:srgbClr val="434343"/>
                </a:solidFill>
                <a:latin typeface="Roboto"/>
                <a:ea typeface="Roboto"/>
                <a:cs typeface="Roboto"/>
                <a:sym typeface="Roboto"/>
              </a:rPr>
              <a:t> </a:t>
            </a:r>
            <a:endParaRPr sz="1350">
              <a:solidFill>
                <a:schemeClr val="dk1"/>
              </a:solidFill>
              <a:latin typeface="Trebuchet MS"/>
              <a:ea typeface="Trebuchet MS"/>
              <a:cs typeface="Trebuchet MS"/>
              <a:sym typeface="Trebuchet MS"/>
            </a:endParaRPr>
          </a:p>
        </p:txBody>
      </p:sp>
      <p:grpSp>
        <p:nvGrpSpPr>
          <p:cNvPr id="367" name="Google Shape;367;g8d48791061_4_137"/>
          <p:cNvGrpSpPr/>
          <p:nvPr/>
        </p:nvGrpSpPr>
        <p:grpSpPr>
          <a:xfrm>
            <a:off x="664463" y="1557527"/>
            <a:ext cx="7815000" cy="2500812"/>
            <a:chOff x="664463" y="1557527"/>
            <a:chExt cx="7815000" cy="2500812"/>
          </a:xfrm>
        </p:grpSpPr>
        <p:sp>
          <p:nvSpPr>
            <p:cNvPr id="368" name="Google Shape;368;g8d48791061_4_137"/>
            <p:cNvSpPr/>
            <p:nvPr/>
          </p:nvSpPr>
          <p:spPr>
            <a:xfrm>
              <a:off x="719327" y="1557527"/>
              <a:ext cx="1141730" cy="1152525"/>
            </a:xfrm>
            <a:custGeom>
              <a:rect b="b" l="l" r="r" t="t"/>
              <a:pathLst>
                <a:path extrusionOk="0" h="1152525" w="1141730">
                  <a:moveTo>
                    <a:pt x="1141475" y="0"/>
                  </a:moveTo>
                  <a:lnTo>
                    <a:pt x="0" y="0"/>
                  </a:lnTo>
                  <a:lnTo>
                    <a:pt x="0" y="1152144"/>
                  </a:lnTo>
                  <a:lnTo>
                    <a:pt x="1141475" y="1152144"/>
                  </a:lnTo>
                  <a:lnTo>
                    <a:pt x="1141475" y="0"/>
                  </a:lnTo>
                  <a:close/>
                </a:path>
              </a:pathLst>
            </a:custGeom>
            <a:solidFill>
              <a:srgbClr val="DBED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g8d48791061_4_137"/>
            <p:cNvSpPr/>
            <p:nvPr/>
          </p:nvSpPr>
          <p:spPr>
            <a:xfrm>
              <a:off x="1071067" y="1884934"/>
              <a:ext cx="914400" cy="4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g8d48791061_4_137"/>
            <p:cNvSpPr/>
            <p:nvPr/>
          </p:nvSpPr>
          <p:spPr>
            <a:xfrm>
              <a:off x="664463" y="2796539"/>
              <a:ext cx="7815000" cy="126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g8d48791061_4_137"/>
            <p:cNvSpPr/>
            <p:nvPr/>
          </p:nvSpPr>
          <p:spPr>
            <a:xfrm>
              <a:off x="1860803" y="2825495"/>
              <a:ext cx="6563995" cy="1152525"/>
            </a:xfrm>
            <a:custGeom>
              <a:rect b="b" l="l" r="r" t="t"/>
              <a:pathLst>
                <a:path extrusionOk="0" h="1152525" w="6563995">
                  <a:moveTo>
                    <a:pt x="0" y="1152143"/>
                  </a:moveTo>
                  <a:lnTo>
                    <a:pt x="6563868" y="1152143"/>
                  </a:lnTo>
                  <a:lnTo>
                    <a:pt x="6563868" y="0"/>
                  </a:lnTo>
                  <a:lnTo>
                    <a:pt x="0" y="0"/>
                  </a:lnTo>
                  <a:lnTo>
                    <a:pt x="0" y="115214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g8d48791061_4_137"/>
            <p:cNvSpPr/>
            <p:nvPr/>
          </p:nvSpPr>
          <p:spPr>
            <a:xfrm>
              <a:off x="719327" y="2825495"/>
              <a:ext cx="7705725" cy="1152525"/>
            </a:xfrm>
            <a:custGeom>
              <a:rect b="b" l="l" r="r" t="t"/>
              <a:pathLst>
                <a:path extrusionOk="0" h="1152525" w="7705725">
                  <a:moveTo>
                    <a:pt x="0" y="1152143"/>
                  </a:moveTo>
                  <a:lnTo>
                    <a:pt x="7705344" y="1152143"/>
                  </a:lnTo>
                  <a:lnTo>
                    <a:pt x="7705344" y="0"/>
                  </a:lnTo>
                  <a:lnTo>
                    <a:pt x="0" y="0"/>
                  </a:lnTo>
                  <a:lnTo>
                    <a:pt x="0" y="1152143"/>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3" name="Google Shape;373;g8d48791061_4_137"/>
          <p:cNvSpPr txBox="1"/>
          <p:nvPr/>
        </p:nvSpPr>
        <p:spPr>
          <a:xfrm>
            <a:off x="1832900" y="2937431"/>
            <a:ext cx="6618600" cy="975600"/>
          </a:xfrm>
          <a:prstGeom prst="rect">
            <a:avLst/>
          </a:prstGeom>
          <a:noFill/>
          <a:ln>
            <a:noFill/>
          </a:ln>
        </p:spPr>
        <p:txBody>
          <a:bodyPr anchorCtr="0" anchor="t" bIns="0" lIns="0" spcFirstLastPara="1" rIns="0" wrap="square" tIns="12700">
            <a:noAutofit/>
          </a:bodyPr>
          <a:lstStyle/>
          <a:p>
            <a:pPr indent="238760" lvl="0" marL="2504440" marR="0" rtl="0" algn="l">
              <a:lnSpc>
                <a:spcPct val="100000"/>
              </a:lnSpc>
              <a:spcBef>
                <a:spcPts val="0"/>
              </a:spcBef>
              <a:spcAft>
                <a:spcPts val="0"/>
              </a:spcAft>
              <a:buNone/>
            </a:pPr>
            <a:r>
              <a:rPr b="1" lang="en-US" sz="1800"/>
              <a:t>ResNet50</a:t>
            </a:r>
            <a:endParaRPr b="1" sz="1800"/>
          </a:p>
          <a:p>
            <a:pPr indent="0" lvl="0" marL="218440" marR="0" rtl="0" algn="l">
              <a:lnSpc>
                <a:spcPct val="100000"/>
              </a:lnSpc>
              <a:spcBef>
                <a:spcPts val="0"/>
              </a:spcBef>
              <a:spcAft>
                <a:spcPts val="0"/>
              </a:spcAft>
              <a:buNone/>
            </a:pPr>
            <a:r>
              <a:rPr lang="en-US" sz="1500" u="sng">
                <a:solidFill>
                  <a:schemeClr val="hlink"/>
                </a:solidFill>
                <a:hlinkClick r:id="rId6"/>
              </a:rPr>
              <a:t>https://www.kaggle.com/shadabhussain/automated-image-captioning-flickr8</a:t>
            </a:r>
            <a:endParaRPr sz="2050">
              <a:solidFill>
                <a:schemeClr val="dk1"/>
              </a:solidFill>
              <a:latin typeface="Trebuchet MS"/>
              <a:ea typeface="Trebuchet MS"/>
              <a:cs typeface="Trebuchet MS"/>
              <a:sym typeface="Trebuchet MS"/>
            </a:endParaRPr>
          </a:p>
        </p:txBody>
      </p:sp>
      <p:grpSp>
        <p:nvGrpSpPr>
          <p:cNvPr id="374" name="Google Shape;374;g8d48791061_4_137"/>
          <p:cNvGrpSpPr/>
          <p:nvPr/>
        </p:nvGrpSpPr>
        <p:grpSpPr>
          <a:xfrm>
            <a:off x="664463" y="2825495"/>
            <a:ext cx="7815000" cy="2487096"/>
            <a:chOff x="664463" y="2825495"/>
            <a:chExt cx="7815000" cy="2487096"/>
          </a:xfrm>
        </p:grpSpPr>
        <p:sp>
          <p:nvSpPr>
            <p:cNvPr id="375" name="Google Shape;375;g8d48791061_4_137"/>
            <p:cNvSpPr/>
            <p:nvPr/>
          </p:nvSpPr>
          <p:spPr>
            <a:xfrm>
              <a:off x="719327" y="2825495"/>
              <a:ext cx="1141730" cy="1152525"/>
            </a:xfrm>
            <a:custGeom>
              <a:rect b="b" l="l" r="r" t="t"/>
              <a:pathLst>
                <a:path extrusionOk="0" h="1152525" w="1141730">
                  <a:moveTo>
                    <a:pt x="1141475" y="0"/>
                  </a:moveTo>
                  <a:lnTo>
                    <a:pt x="0" y="0"/>
                  </a:lnTo>
                  <a:lnTo>
                    <a:pt x="0" y="1152143"/>
                  </a:lnTo>
                  <a:lnTo>
                    <a:pt x="1141475" y="1152143"/>
                  </a:lnTo>
                  <a:lnTo>
                    <a:pt x="1141475" y="0"/>
                  </a:lnTo>
                  <a:close/>
                </a:path>
              </a:pathLst>
            </a:custGeom>
            <a:solidFill>
              <a:srgbClr val="DBED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g8d48791061_4_137"/>
            <p:cNvSpPr/>
            <p:nvPr/>
          </p:nvSpPr>
          <p:spPr>
            <a:xfrm>
              <a:off x="664463" y="4050791"/>
              <a:ext cx="7815000" cy="126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g8d48791061_4_137"/>
            <p:cNvSpPr/>
            <p:nvPr/>
          </p:nvSpPr>
          <p:spPr>
            <a:xfrm>
              <a:off x="1860803" y="4079747"/>
              <a:ext cx="6563995" cy="1152525"/>
            </a:xfrm>
            <a:custGeom>
              <a:rect b="b" l="l" r="r" t="t"/>
              <a:pathLst>
                <a:path extrusionOk="0" h="1152525" w="6563995">
                  <a:moveTo>
                    <a:pt x="0" y="1152144"/>
                  </a:moveTo>
                  <a:lnTo>
                    <a:pt x="6563868" y="1152144"/>
                  </a:lnTo>
                  <a:lnTo>
                    <a:pt x="6563868" y="0"/>
                  </a:lnTo>
                  <a:lnTo>
                    <a:pt x="0" y="0"/>
                  </a:lnTo>
                  <a:lnTo>
                    <a:pt x="0" y="11521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g8d48791061_4_137"/>
            <p:cNvSpPr/>
            <p:nvPr/>
          </p:nvSpPr>
          <p:spPr>
            <a:xfrm>
              <a:off x="719327" y="4079747"/>
              <a:ext cx="7705725" cy="1152525"/>
            </a:xfrm>
            <a:custGeom>
              <a:rect b="b" l="l" r="r" t="t"/>
              <a:pathLst>
                <a:path extrusionOk="0" h="1152525" w="7705725">
                  <a:moveTo>
                    <a:pt x="0" y="1152144"/>
                  </a:moveTo>
                  <a:lnTo>
                    <a:pt x="7705344" y="1152144"/>
                  </a:lnTo>
                  <a:lnTo>
                    <a:pt x="7705344" y="0"/>
                  </a:lnTo>
                  <a:lnTo>
                    <a:pt x="0" y="0"/>
                  </a:lnTo>
                  <a:lnTo>
                    <a:pt x="0" y="1152144"/>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g8d48791061_4_137"/>
            <p:cNvSpPr/>
            <p:nvPr/>
          </p:nvSpPr>
          <p:spPr>
            <a:xfrm>
              <a:off x="719327" y="4079747"/>
              <a:ext cx="1141730" cy="1152525"/>
            </a:xfrm>
            <a:custGeom>
              <a:rect b="b" l="l" r="r" t="t"/>
              <a:pathLst>
                <a:path extrusionOk="0" h="1152525" w="1141730">
                  <a:moveTo>
                    <a:pt x="1141475" y="0"/>
                  </a:moveTo>
                  <a:lnTo>
                    <a:pt x="0" y="0"/>
                  </a:lnTo>
                  <a:lnTo>
                    <a:pt x="0" y="1152144"/>
                  </a:lnTo>
                  <a:lnTo>
                    <a:pt x="1141475" y="1152144"/>
                  </a:lnTo>
                  <a:lnTo>
                    <a:pt x="1141475" y="0"/>
                  </a:lnTo>
                  <a:close/>
                </a:path>
              </a:pathLst>
            </a:custGeom>
            <a:solidFill>
              <a:srgbClr val="DBED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0" name="Google Shape;380;g8d48791061_4_137"/>
          <p:cNvSpPr txBox="1"/>
          <p:nvPr/>
        </p:nvSpPr>
        <p:spPr>
          <a:xfrm>
            <a:off x="1860800" y="4181201"/>
            <a:ext cx="6562800" cy="975600"/>
          </a:xfrm>
          <a:prstGeom prst="rect">
            <a:avLst/>
          </a:prstGeom>
          <a:noFill/>
          <a:ln>
            <a:noFill/>
          </a:ln>
        </p:spPr>
        <p:txBody>
          <a:bodyPr anchorCtr="0" anchor="t" bIns="0" lIns="0" spcFirstLastPara="1" rIns="0" wrap="square" tIns="12700">
            <a:noAutofit/>
          </a:bodyPr>
          <a:lstStyle/>
          <a:p>
            <a:pPr indent="457200" lvl="0" marL="2286000" rtl="0" algn="l">
              <a:spcBef>
                <a:spcPts val="0"/>
              </a:spcBef>
              <a:spcAft>
                <a:spcPts val="0"/>
              </a:spcAft>
              <a:buNone/>
            </a:pPr>
            <a:r>
              <a:rPr b="1" lang="en-US" sz="1800"/>
              <a:t>Inception V3</a:t>
            </a:r>
            <a:endParaRPr b="1" sz="1800"/>
          </a:p>
          <a:p>
            <a:pPr indent="0" lvl="0" marL="457200" rtl="0" algn="l">
              <a:spcBef>
                <a:spcPts val="0"/>
              </a:spcBef>
              <a:spcAft>
                <a:spcPts val="0"/>
              </a:spcAft>
              <a:buNone/>
            </a:pPr>
            <a:r>
              <a:rPr lang="en-US" sz="1500" u="sng">
                <a:solidFill>
                  <a:schemeClr val="hlink"/>
                </a:solidFill>
                <a:hlinkClick r:id="rId7"/>
              </a:rPr>
              <a:t>://medium.com/@raman.shinde15/image-captioning-with-flickr8k-dataset-bleu-4bcba0b52926</a:t>
            </a:r>
            <a:endParaRPr sz="1150">
              <a:solidFill>
                <a:schemeClr val="dk1"/>
              </a:solidFill>
              <a:latin typeface="Trebuchet MS"/>
              <a:ea typeface="Trebuchet MS"/>
              <a:cs typeface="Trebuchet MS"/>
              <a:sym typeface="Trebuchet MS"/>
            </a:endParaRPr>
          </a:p>
        </p:txBody>
      </p:sp>
      <p:sp>
        <p:nvSpPr>
          <p:cNvPr id="381" name="Google Shape;381;g8d48791061_4_137"/>
          <p:cNvSpPr txBox="1"/>
          <p:nvPr/>
        </p:nvSpPr>
        <p:spPr>
          <a:xfrm>
            <a:off x="1860804" y="5559348"/>
            <a:ext cx="6562800" cy="803400"/>
          </a:xfrm>
          <a:prstGeom prst="rect">
            <a:avLst/>
          </a:prstGeom>
          <a:noFill/>
          <a:ln>
            <a:noFill/>
          </a:ln>
        </p:spPr>
        <p:txBody>
          <a:bodyPr anchorCtr="0" anchor="t" bIns="0" lIns="0" spcFirstLastPara="1" rIns="0" wrap="square" tIns="12700">
            <a:noAutofit/>
          </a:bodyPr>
          <a:lstStyle/>
          <a:p>
            <a:pPr indent="0" lvl="0" marL="218440" marR="324485" rtl="0" algn="l">
              <a:lnSpc>
                <a:spcPct val="100000"/>
              </a:lnSpc>
              <a:spcBef>
                <a:spcPts val="0"/>
              </a:spcBef>
              <a:spcAft>
                <a:spcPts val="0"/>
              </a:spcAft>
              <a:buNone/>
            </a:pPr>
            <a:r>
              <a:rPr b="0" lang="en-US" sz="1700">
                <a:solidFill>
                  <a:srgbClr val="434343"/>
                </a:solidFill>
                <a:latin typeface="Roboto"/>
                <a:ea typeface="Roboto"/>
                <a:cs typeface="Roboto"/>
                <a:sym typeface="Roboto"/>
              </a:rPr>
              <a:t>Excels in tasks where the basic unit (pixel, word) has very little  meaning in itself, but the </a:t>
            </a:r>
            <a:r>
              <a:rPr b="0" lang="en-US" sz="1700">
                <a:solidFill>
                  <a:srgbClr val="F57B00"/>
                </a:solidFill>
                <a:latin typeface="Roboto"/>
                <a:ea typeface="Roboto"/>
                <a:cs typeface="Roboto"/>
                <a:sym typeface="Roboto"/>
              </a:rPr>
              <a:t>combination of such units has a useful  meaning.</a:t>
            </a:r>
            <a:endParaRPr sz="1700">
              <a:solidFill>
                <a:schemeClr val="dk1"/>
              </a:solidFill>
              <a:latin typeface="Roboto"/>
              <a:ea typeface="Roboto"/>
              <a:cs typeface="Roboto"/>
              <a:sym typeface="Roboto"/>
            </a:endParaRPr>
          </a:p>
        </p:txBody>
      </p:sp>
      <p:grpSp>
        <p:nvGrpSpPr>
          <p:cNvPr id="382" name="Google Shape;382;g8d48791061_4_137"/>
          <p:cNvGrpSpPr/>
          <p:nvPr/>
        </p:nvGrpSpPr>
        <p:grpSpPr>
          <a:xfrm>
            <a:off x="719327" y="5366003"/>
            <a:ext cx="1406127" cy="1152525"/>
            <a:chOff x="719327" y="5366003"/>
            <a:chExt cx="1406127" cy="1152525"/>
          </a:xfrm>
        </p:grpSpPr>
        <p:sp>
          <p:nvSpPr>
            <p:cNvPr id="383" name="Google Shape;383;g8d48791061_4_137"/>
            <p:cNvSpPr/>
            <p:nvPr/>
          </p:nvSpPr>
          <p:spPr>
            <a:xfrm>
              <a:off x="719327" y="5366003"/>
              <a:ext cx="1141730" cy="1152525"/>
            </a:xfrm>
            <a:custGeom>
              <a:rect b="b" l="l" r="r" t="t"/>
              <a:pathLst>
                <a:path extrusionOk="0" h="1152525" w="1141730">
                  <a:moveTo>
                    <a:pt x="1141475" y="0"/>
                  </a:moveTo>
                  <a:lnTo>
                    <a:pt x="0" y="0"/>
                  </a:lnTo>
                  <a:lnTo>
                    <a:pt x="0" y="1152144"/>
                  </a:lnTo>
                  <a:lnTo>
                    <a:pt x="1141475" y="1152144"/>
                  </a:lnTo>
                  <a:lnTo>
                    <a:pt x="1141475" y="0"/>
                  </a:lnTo>
                  <a:close/>
                </a:path>
              </a:pathLst>
            </a:custGeom>
            <a:solidFill>
              <a:srgbClr val="DBED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g8d48791061_4_137"/>
            <p:cNvSpPr/>
            <p:nvPr/>
          </p:nvSpPr>
          <p:spPr>
            <a:xfrm>
              <a:off x="1006754" y="5659831"/>
              <a:ext cx="1118700" cy="586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5" name="Google Shape;385;g8d48791061_4_137"/>
          <p:cNvGrpSpPr/>
          <p:nvPr/>
        </p:nvGrpSpPr>
        <p:grpSpPr>
          <a:xfrm>
            <a:off x="664463" y="5337048"/>
            <a:ext cx="7815000" cy="1261800"/>
            <a:chOff x="664463" y="5337048"/>
            <a:chExt cx="7815000" cy="1261800"/>
          </a:xfrm>
        </p:grpSpPr>
        <p:sp>
          <p:nvSpPr>
            <p:cNvPr id="386" name="Google Shape;386;g8d48791061_4_137"/>
            <p:cNvSpPr/>
            <p:nvPr/>
          </p:nvSpPr>
          <p:spPr>
            <a:xfrm>
              <a:off x="664463" y="5337048"/>
              <a:ext cx="7815000" cy="126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g8d48791061_4_137"/>
            <p:cNvSpPr/>
            <p:nvPr/>
          </p:nvSpPr>
          <p:spPr>
            <a:xfrm>
              <a:off x="1860803" y="5366004"/>
              <a:ext cx="6563995" cy="1152525"/>
            </a:xfrm>
            <a:custGeom>
              <a:rect b="b" l="l" r="r" t="t"/>
              <a:pathLst>
                <a:path extrusionOk="0" h="1152525" w="6563995">
                  <a:moveTo>
                    <a:pt x="0" y="1152144"/>
                  </a:moveTo>
                  <a:lnTo>
                    <a:pt x="6563868" y="1152144"/>
                  </a:lnTo>
                  <a:lnTo>
                    <a:pt x="6563868" y="0"/>
                  </a:lnTo>
                  <a:lnTo>
                    <a:pt x="0" y="0"/>
                  </a:lnTo>
                  <a:lnTo>
                    <a:pt x="0" y="11521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g8d48791061_4_137"/>
            <p:cNvSpPr/>
            <p:nvPr/>
          </p:nvSpPr>
          <p:spPr>
            <a:xfrm>
              <a:off x="1858225" y="5362000"/>
              <a:ext cx="6569131" cy="976765"/>
            </a:xfrm>
            <a:custGeom>
              <a:rect b="b" l="l" r="r" t="t"/>
              <a:pathLst>
                <a:path extrusionOk="0" h="1152525" w="7705725">
                  <a:moveTo>
                    <a:pt x="0" y="1152144"/>
                  </a:moveTo>
                  <a:lnTo>
                    <a:pt x="7705344" y="1152144"/>
                  </a:lnTo>
                  <a:lnTo>
                    <a:pt x="7705344" y="0"/>
                  </a:lnTo>
                  <a:lnTo>
                    <a:pt x="0" y="0"/>
                  </a:lnTo>
                  <a:lnTo>
                    <a:pt x="0" y="1152144"/>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457200" rtl="0" algn="l">
                <a:spcBef>
                  <a:spcPts val="0"/>
                </a:spcBef>
                <a:spcAft>
                  <a:spcPts val="0"/>
                </a:spcAft>
                <a:buNone/>
              </a:pPr>
              <a:r>
                <a:rPr b="1" lang="en-US" sz="1800">
                  <a:solidFill>
                    <a:schemeClr val="dk1"/>
                  </a:solidFill>
                </a:rPr>
                <a:t>                                    Inception V3</a:t>
              </a:r>
              <a:endParaRPr b="1" sz="1800">
                <a:solidFill>
                  <a:schemeClr val="dk1"/>
                </a:solidFill>
              </a:endParaRPr>
            </a:p>
            <a:p>
              <a:pPr indent="0" lvl="0" marL="457200" rtl="0" algn="l">
                <a:spcBef>
                  <a:spcPts val="0"/>
                </a:spcBef>
                <a:spcAft>
                  <a:spcPts val="0"/>
                </a:spcAft>
                <a:buNone/>
              </a:pPr>
              <a:r>
                <a:rPr lang="en-US" sz="1500" u="sng">
                  <a:solidFill>
                    <a:schemeClr val="hlink"/>
                  </a:solidFill>
                  <a:hlinkClick r:id="rId9"/>
                </a:rPr>
                <a:t>https://towardsdatascience.com/image-captioning-with-keras-teaching-computers-to-describe-pictures-c88a46a311b8</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grpSp>
      <p:sp>
        <p:nvSpPr>
          <p:cNvPr id="389" name="Google Shape;389;g8d48791061_4_137"/>
          <p:cNvSpPr/>
          <p:nvPr/>
        </p:nvSpPr>
        <p:spPr>
          <a:xfrm>
            <a:off x="965192" y="3154259"/>
            <a:ext cx="914400" cy="4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g8d48791061_4_137"/>
          <p:cNvSpPr/>
          <p:nvPr/>
        </p:nvSpPr>
        <p:spPr>
          <a:xfrm>
            <a:off x="965192" y="4472184"/>
            <a:ext cx="914400" cy="4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g8d48791061_4_137"/>
          <p:cNvSpPr/>
          <p:nvPr/>
        </p:nvSpPr>
        <p:spPr>
          <a:xfrm>
            <a:off x="965204" y="5790109"/>
            <a:ext cx="914400" cy="4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8d48791061_3_37"/>
          <p:cNvSpPr txBox="1"/>
          <p:nvPr/>
        </p:nvSpPr>
        <p:spPr>
          <a:xfrm>
            <a:off x="285763" y="214325"/>
            <a:ext cx="8572500" cy="16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F1C232"/>
                </a:solidFill>
                <a:latin typeface="Roboto"/>
                <a:ea typeface="Roboto"/>
                <a:cs typeface="Roboto"/>
                <a:sym typeface="Roboto"/>
              </a:rPr>
              <a:t>We express our gratitude to all the mentors for providing us with this opportunity to expand our learning horizons.</a:t>
            </a:r>
            <a:endParaRPr b="1" sz="3000">
              <a:solidFill>
                <a:srgbClr val="F1C232"/>
              </a:solidFill>
              <a:latin typeface="Roboto"/>
              <a:ea typeface="Roboto"/>
              <a:cs typeface="Roboto"/>
              <a:sym typeface="Roboto"/>
            </a:endParaRPr>
          </a:p>
          <a:p>
            <a:pPr indent="0" lvl="0" marL="0" rtl="0" algn="ctr">
              <a:spcBef>
                <a:spcPts val="0"/>
              </a:spcBef>
              <a:spcAft>
                <a:spcPts val="0"/>
              </a:spcAft>
              <a:buNone/>
            </a:pPr>
            <a:r>
              <a:rPr b="1" lang="en-US" sz="3000">
                <a:solidFill>
                  <a:srgbClr val="F1C232"/>
                </a:solidFill>
                <a:latin typeface="Roboto"/>
                <a:ea typeface="Roboto"/>
                <a:cs typeface="Roboto"/>
                <a:sym typeface="Roboto"/>
              </a:rPr>
              <a:t>Thanks &amp; Regards </a:t>
            </a:r>
            <a:endParaRPr b="1" sz="3000">
              <a:solidFill>
                <a:srgbClr val="F1C232"/>
              </a:solidFill>
              <a:latin typeface="Roboto"/>
              <a:ea typeface="Roboto"/>
              <a:cs typeface="Roboto"/>
              <a:sym typeface="Roboto"/>
            </a:endParaRPr>
          </a:p>
        </p:txBody>
      </p:sp>
      <p:pic>
        <p:nvPicPr>
          <p:cNvPr id="397" name="Google Shape;397;g8d48791061_3_37"/>
          <p:cNvPicPr preferRelativeResize="0"/>
          <p:nvPr/>
        </p:nvPicPr>
        <p:blipFill>
          <a:blip r:embed="rId3">
            <a:alphaModFix/>
          </a:blip>
          <a:stretch>
            <a:fillRect/>
          </a:stretch>
        </p:blipFill>
        <p:spPr>
          <a:xfrm>
            <a:off x="540413" y="2296762"/>
            <a:ext cx="8063180" cy="4398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aphicFrame>
        <p:nvGraphicFramePr>
          <p:cNvPr id="402" name="Google Shape;402;p2"/>
          <p:cNvGraphicFramePr/>
          <p:nvPr/>
        </p:nvGraphicFramePr>
        <p:xfrm>
          <a:off x="311700" y="2818638"/>
          <a:ext cx="3000000" cy="3000000"/>
        </p:xfrm>
        <a:graphic>
          <a:graphicData uri="http://schemas.openxmlformats.org/drawingml/2006/table">
            <a:tbl>
              <a:tblPr>
                <a:noFill/>
                <a:tableStyleId>{7C389A3A-51C8-4798-8D7A-97E3611692B9}</a:tableStyleId>
              </a:tblPr>
              <a:tblGrid>
                <a:gridCol w="2341600"/>
                <a:gridCol w="4107325"/>
                <a:gridCol w="1919275"/>
              </a:tblGrid>
              <a:tr h="754925">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93300">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48650">
                <a:tc>
                  <a:txBody>
                    <a:bodyPr/>
                    <a:lstStyle/>
                    <a:p>
                      <a:pPr indent="0" lvl="0" marL="0" rtl="0" algn="l">
                        <a:lnSpc>
                          <a:spcPct val="115000"/>
                        </a:lnSpc>
                        <a:spcBef>
                          <a:spcPts val="0"/>
                        </a:spcBef>
                        <a:spcAft>
                          <a:spcPts val="0"/>
                        </a:spcAft>
                        <a:buNone/>
                      </a:pPr>
                      <a:r>
                        <a:rPr b="1" lang="en-US" sz="2300" u="sng">
                          <a:solidFill>
                            <a:schemeClr val="hlink"/>
                          </a:solidFill>
                          <a:latin typeface="Times New Roman"/>
                          <a:ea typeface="Times New Roman"/>
                          <a:cs typeface="Times New Roman"/>
                          <a:sym typeface="Times New Roman"/>
                          <a:hlinkClick r:id="rId3"/>
                        </a:rPr>
                        <a:t>Ekant Bagri</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latin typeface="Times New Roman"/>
                          <a:ea typeface="Times New Roman"/>
                          <a:cs typeface="Times New Roman"/>
                          <a:sym typeface="Times New Roman"/>
                        </a:rPr>
                        <a:t>1803147.cse.cec@cgc.edu.in</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latin typeface="Times New Roman"/>
                          <a:ea typeface="Times New Roman"/>
                          <a:cs typeface="Times New Roman"/>
                          <a:sym typeface="Times New Roman"/>
                        </a:rPr>
                        <a:t>BTech(CSE)</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54925">
                <a:tc>
                  <a:txBody>
                    <a:bodyPr/>
                    <a:lstStyle/>
                    <a:p>
                      <a:pPr indent="0" lvl="0" marL="0" rtl="0" algn="l">
                        <a:lnSpc>
                          <a:spcPct val="115000"/>
                        </a:lnSpc>
                        <a:spcBef>
                          <a:spcPts val="0"/>
                        </a:spcBef>
                        <a:spcAft>
                          <a:spcPts val="0"/>
                        </a:spcAft>
                        <a:buNone/>
                      </a:pPr>
                      <a:r>
                        <a:rPr b="1" lang="en-US" sz="2300" u="sng">
                          <a:solidFill>
                            <a:srgbClr val="0000FF"/>
                          </a:solidFill>
                          <a:latin typeface="Times New Roman"/>
                          <a:ea typeface="Times New Roman"/>
                          <a:cs typeface="Times New Roman"/>
                          <a:sym typeface="Times New Roman"/>
                        </a:rPr>
                        <a:t>Atul gujjar</a:t>
                      </a:r>
                      <a:endParaRPr b="1" sz="2300" u="sng">
                        <a:solidFill>
                          <a:srgbClr val="0000FF"/>
                        </a:solidFill>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    1803136.cse.cec@cgc.edu.in</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  Btech(CSE)</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54925">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03" name="Google Shape;403;p2"/>
          <p:cNvSpPr txBox="1"/>
          <p:nvPr/>
        </p:nvSpPr>
        <p:spPr>
          <a:xfrm>
            <a:off x="311700" y="834825"/>
            <a:ext cx="8520600" cy="749100"/>
          </a:xfrm>
          <a:prstGeom prst="rect">
            <a:avLst/>
          </a:prstGeom>
          <a:noFill/>
          <a:ln>
            <a:noFill/>
          </a:ln>
        </p:spPr>
        <p:txBody>
          <a:bodyPr anchorCtr="0" anchor="t" bIns="91425" lIns="91425" spcFirstLastPara="1" rIns="91425" wrap="square" tIns="91425">
            <a:noAutofit/>
          </a:bodyPr>
          <a:lstStyle/>
          <a:p>
            <a:pPr indent="0" lvl="0" marL="2743200" rtl="0" algn="l">
              <a:spcBef>
                <a:spcPts val="0"/>
              </a:spcBef>
              <a:spcAft>
                <a:spcPts val="0"/>
              </a:spcAft>
              <a:buNone/>
            </a:pPr>
            <a:r>
              <a:rPr b="1" lang="en-US" sz="3000">
                <a:solidFill>
                  <a:schemeClr val="lt1"/>
                </a:solidFill>
              </a:rPr>
              <a:t>Submitted by:</a:t>
            </a:r>
            <a:endParaRPr b="1" sz="3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8"/>
          <p:cNvSpPr txBox="1"/>
          <p:nvPr>
            <p:ph type="title"/>
          </p:nvPr>
        </p:nvSpPr>
        <p:spPr>
          <a:xfrm>
            <a:off x="798378" y="535325"/>
            <a:ext cx="6631200" cy="744900"/>
          </a:xfrm>
          <a:prstGeom prst="rect">
            <a:avLst/>
          </a:prstGeom>
          <a:noFill/>
          <a:ln>
            <a:noFill/>
          </a:ln>
        </p:spPr>
        <p:txBody>
          <a:bodyPr anchorCtr="0" anchor="t" bIns="0" lIns="0" spcFirstLastPara="1" rIns="0" wrap="square" tIns="78100">
            <a:spAutoFit/>
          </a:bodyPr>
          <a:lstStyle/>
          <a:p>
            <a:pPr indent="0" lvl="0" marL="1384300" rtl="0" algn="l">
              <a:lnSpc>
                <a:spcPct val="100000"/>
              </a:lnSpc>
              <a:spcBef>
                <a:spcPts val="345"/>
              </a:spcBef>
              <a:spcAft>
                <a:spcPts val="0"/>
              </a:spcAft>
              <a:buNone/>
            </a:pPr>
            <a:r>
              <a:rPr b="1" lang="en-US" sz="2800">
                <a:latin typeface="Arial"/>
                <a:ea typeface="Arial"/>
                <a:cs typeface="Arial"/>
                <a:sym typeface="Arial"/>
              </a:rPr>
              <a:t>CNN as a Feature Extractor </a:t>
            </a:r>
            <a:endParaRPr b="1" sz="2800">
              <a:latin typeface="Arial"/>
              <a:ea typeface="Arial"/>
              <a:cs typeface="Arial"/>
              <a:sym typeface="Arial"/>
            </a:endParaRPr>
          </a:p>
        </p:txBody>
      </p:sp>
      <p:grpSp>
        <p:nvGrpSpPr>
          <p:cNvPr id="82" name="Google Shape;82;p38"/>
          <p:cNvGrpSpPr/>
          <p:nvPr/>
        </p:nvGrpSpPr>
        <p:grpSpPr>
          <a:xfrm>
            <a:off x="664463" y="1528572"/>
            <a:ext cx="7815072" cy="5149596"/>
            <a:chOff x="664463" y="1528572"/>
            <a:chExt cx="7815072" cy="5149596"/>
          </a:xfrm>
        </p:grpSpPr>
        <p:sp>
          <p:nvSpPr>
            <p:cNvPr id="83" name="Google Shape;83;p38"/>
            <p:cNvSpPr/>
            <p:nvPr/>
          </p:nvSpPr>
          <p:spPr>
            <a:xfrm>
              <a:off x="664463" y="1528572"/>
              <a:ext cx="7815072" cy="51495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38"/>
            <p:cNvSpPr/>
            <p:nvPr/>
          </p:nvSpPr>
          <p:spPr>
            <a:xfrm>
              <a:off x="719327" y="1557528"/>
              <a:ext cx="7705725" cy="5039995"/>
            </a:xfrm>
            <a:custGeom>
              <a:rect b="b" l="l" r="r" t="t"/>
              <a:pathLst>
                <a:path extrusionOk="0" h="5039995" w="7705725">
                  <a:moveTo>
                    <a:pt x="7705344" y="0"/>
                  </a:moveTo>
                  <a:lnTo>
                    <a:pt x="0" y="0"/>
                  </a:lnTo>
                  <a:lnTo>
                    <a:pt x="0" y="5039868"/>
                  </a:lnTo>
                  <a:lnTo>
                    <a:pt x="7705344" y="5039868"/>
                  </a:lnTo>
                  <a:lnTo>
                    <a:pt x="770534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38"/>
            <p:cNvSpPr/>
            <p:nvPr/>
          </p:nvSpPr>
          <p:spPr>
            <a:xfrm>
              <a:off x="719327" y="1557528"/>
              <a:ext cx="7705725" cy="5039995"/>
            </a:xfrm>
            <a:custGeom>
              <a:rect b="b" l="l" r="r" t="t"/>
              <a:pathLst>
                <a:path extrusionOk="0" h="5039995" w="7705725">
                  <a:moveTo>
                    <a:pt x="0" y="5039868"/>
                  </a:moveTo>
                  <a:lnTo>
                    <a:pt x="7705344" y="5039868"/>
                  </a:lnTo>
                  <a:lnTo>
                    <a:pt x="7705344" y="0"/>
                  </a:lnTo>
                  <a:lnTo>
                    <a:pt x="0" y="0"/>
                  </a:lnTo>
                  <a:lnTo>
                    <a:pt x="0" y="5039868"/>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38"/>
            <p:cNvSpPr/>
            <p:nvPr/>
          </p:nvSpPr>
          <p:spPr>
            <a:xfrm>
              <a:off x="934211" y="1597152"/>
              <a:ext cx="7272528" cy="31272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 name="Google Shape;87;p38"/>
          <p:cNvSpPr txBox="1"/>
          <p:nvPr/>
        </p:nvSpPr>
        <p:spPr>
          <a:xfrm>
            <a:off x="956563" y="4943094"/>
            <a:ext cx="7034530" cy="1448435"/>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b="0" lang="en-US" sz="1600">
                <a:solidFill>
                  <a:srgbClr val="434343"/>
                </a:solidFill>
                <a:latin typeface="Roboto"/>
                <a:ea typeface="Roboto"/>
                <a:cs typeface="Roboto"/>
                <a:sym typeface="Roboto"/>
              </a:rPr>
              <a:t>Convolution layer is a feature detector that automagically learns to </a:t>
            </a:r>
            <a:r>
              <a:rPr b="0" lang="en-US" sz="1600">
                <a:solidFill>
                  <a:srgbClr val="F57B00"/>
                </a:solidFill>
                <a:latin typeface="Roboto"/>
                <a:ea typeface="Roboto"/>
                <a:cs typeface="Roboto"/>
                <a:sym typeface="Roboto"/>
              </a:rPr>
              <a:t>filter out not  needed information </a:t>
            </a:r>
            <a:r>
              <a:rPr b="0" lang="en-US" sz="1600">
                <a:solidFill>
                  <a:srgbClr val="434343"/>
                </a:solidFill>
                <a:latin typeface="Roboto"/>
                <a:ea typeface="Roboto"/>
                <a:cs typeface="Roboto"/>
                <a:sym typeface="Roboto"/>
              </a:rPr>
              <a:t>from an input by using convolution kernel.</a:t>
            </a:r>
            <a:endParaRPr sz="1600">
              <a:solidFill>
                <a:schemeClr val="dk1"/>
              </a:solidFill>
              <a:latin typeface="Roboto"/>
              <a:ea typeface="Roboto"/>
              <a:cs typeface="Roboto"/>
              <a:sym typeface="Roboto"/>
            </a:endParaRPr>
          </a:p>
          <a:p>
            <a:pPr indent="0" lvl="0" marL="0" marR="0" rtl="0" algn="l">
              <a:lnSpc>
                <a:spcPct val="100000"/>
              </a:lnSpc>
              <a:spcBef>
                <a:spcPts val="20"/>
              </a:spcBef>
              <a:spcAft>
                <a:spcPts val="0"/>
              </a:spcAft>
              <a:buNone/>
            </a:pPr>
            <a:r>
              <a:t/>
            </a:r>
            <a:endParaRPr sz="1250">
              <a:solidFill>
                <a:schemeClr val="dk1"/>
              </a:solidFill>
              <a:latin typeface="Roboto"/>
              <a:ea typeface="Roboto"/>
              <a:cs typeface="Roboto"/>
              <a:sym typeface="Roboto"/>
            </a:endParaRPr>
          </a:p>
          <a:p>
            <a:pPr indent="0" lvl="0" marL="12700" marR="97790" rtl="0" algn="l">
              <a:lnSpc>
                <a:spcPct val="116363"/>
              </a:lnSpc>
              <a:spcBef>
                <a:spcPts val="5"/>
              </a:spcBef>
              <a:spcAft>
                <a:spcPts val="0"/>
              </a:spcAft>
              <a:buNone/>
            </a:pPr>
            <a:r>
              <a:rPr b="0" lang="en-US" sz="1600">
                <a:solidFill>
                  <a:srgbClr val="434343"/>
                </a:solidFill>
                <a:latin typeface="Roboto"/>
                <a:ea typeface="Roboto"/>
                <a:cs typeface="Roboto"/>
                <a:sym typeface="Roboto"/>
              </a:rPr>
              <a:t>Pooling layers compute the max or </a:t>
            </a:r>
            <a:r>
              <a:rPr b="0" lang="en-US" sz="1600">
                <a:solidFill>
                  <a:srgbClr val="F57B00"/>
                </a:solidFill>
                <a:latin typeface="Roboto"/>
                <a:ea typeface="Roboto"/>
                <a:cs typeface="Roboto"/>
                <a:sym typeface="Roboto"/>
              </a:rPr>
              <a:t>average value of a particular feature over a  region </a:t>
            </a:r>
            <a:r>
              <a:rPr b="0" lang="en-US" sz="1600">
                <a:solidFill>
                  <a:srgbClr val="434343"/>
                </a:solidFill>
                <a:latin typeface="Roboto"/>
                <a:ea typeface="Roboto"/>
                <a:cs typeface="Roboto"/>
                <a:sym typeface="Roboto"/>
              </a:rPr>
              <a:t>of the input data </a:t>
            </a:r>
            <a:r>
              <a:rPr i="1" lang="en-US" sz="1650">
                <a:solidFill>
                  <a:srgbClr val="434343"/>
                </a:solidFill>
                <a:latin typeface="Trebuchet MS"/>
                <a:ea typeface="Trebuchet MS"/>
                <a:cs typeface="Trebuchet MS"/>
                <a:sym typeface="Trebuchet MS"/>
              </a:rPr>
              <a:t>(downsizing of input images). </a:t>
            </a:r>
            <a:r>
              <a:rPr b="0" lang="en-US" sz="1600">
                <a:solidFill>
                  <a:srgbClr val="434343"/>
                </a:solidFill>
                <a:latin typeface="Roboto"/>
                <a:ea typeface="Roboto"/>
                <a:cs typeface="Roboto"/>
                <a:sym typeface="Roboto"/>
              </a:rPr>
              <a:t>Also helps to detect  objects in some unusual places and reduces memory size.</a:t>
            </a:r>
            <a:endParaRPr sz="16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8d48791061_2_59"/>
          <p:cNvSpPr txBox="1"/>
          <p:nvPr/>
        </p:nvSpPr>
        <p:spPr>
          <a:xfrm>
            <a:off x="1582400" y="798025"/>
            <a:ext cx="5777100" cy="18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3" name="Google Shape;93;g8d48791061_2_59"/>
          <p:cNvSpPr txBox="1"/>
          <p:nvPr/>
        </p:nvSpPr>
        <p:spPr>
          <a:xfrm>
            <a:off x="1639950" y="484525"/>
            <a:ext cx="5423100" cy="12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rgbClr val="FFFFFF"/>
                </a:solidFill>
                <a:latin typeface="Roboto"/>
                <a:ea typeface="Roboto"/>
                <a:cs typeface="Roboto"/>
                <a:sym typeface="Roboto"/>
              </a:rPr>
              <a:t>      General Model Architecture</a:t>
            </a:r>
            <a:endParaRPr sz="2900">
              <a:solidFill>
                <a:srgbClr val="FFFFFF"/>
              </a:solidFill>
              <a:latin typeface="Roboto"/>
              <a:ea typeface="Roboto"/>
              <a:cs typeface="Roboto"/>
              <a:sym typeface="Roboto"/>
            </a:endParaRPr>
          </a:p>
        </p:txBody>
      </p:sp>
      <p:pic>
        <p:nvPicPr>
          <p:cNvPr id="94" name="Google Shape;94;g8d48791061_2_59"/>
          <p:cNvPicPr preferRelativeResize="0"/>
          <p:nvPr/>
        </p:nvPicPr>
        <p:blipFill>
          <a:blip r:embed="rId3">
            <a:alphaModFix/>
          </a:blip>
          <a:stretch>
            <a:fillRect/>
          </a:stretch>
        </p:blipFill>
        <p:spPr>
          <a:xfrm>
            <a:off x="0" y="1574507"/>
            <a:ext cx="9143999" cy="51406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8d48791061_4_132"/>
          <p:cNvSpPr txBox="1"/>
          <p:nvPr/>
        </p:nvSpPr>
        <p:spPr>
          <a:xfrm>
            <a:off x="142875" y="557200"/>
            <a:ext cx="5702700" cy="14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FFFFFF"/>
                </a:solidFill>
                <a:latin typeface="Roboto"/>
                <a:ea typeface="Roboto"/>
                <a:cs typeface="Roboto"/>
                <a:sym typeface="Roboto"/>
              </a:rPr>
              <a:t>About the Dataset : Flickr8k</a:t>
            </a:r>
            <a:endParaRPr b="1" sz="3200">
              <a:solidFill>
                <a:srgbClr val="FFFFFF"/>
              </a:solidFill>
              <a:latin typeface="Roboto"/>
              <a:ea typeface="Roboto"/>
              <a:cs typeface="Roboto"/>
              <a:sym typeface="Roboto"/>
            </a:endParaRPr>
          </a:p>
        </p:txBody>
      </p:sp>
      <p:sp>
        <p:nvSpPr>
          <p:cNvPr id="100" name="Google Shape;100;g8d48791061_4_132"/>
          <p:cNvSpPr txBox="1"/>
          <p:nvPr/>
        </p:nvSpPr>
        <p:spPr>
          <a:xfrm>
            <a:off x="142875" y="2314575"/>
            <a:ext cx="8272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900"/>
              <a:t>We have chosen </a:t>
            </a:r>
            <a:r>
              <a:rPr b="1" lang="en-US" sz="1900">
                <a:solidFill>
                  <a:srgbClr val="4A86E8"/>
                </a:solidFill>
                <a:uFill>
                  <a:noFill/>
                </a:uFill>
                <a:hlinkClick r:id="rId3">
                  <a:extLst>
                    <a:ext uri="{A12FA001-AC4F-418D-AE19-62706E023703}">
                      <ahyp:hlinkClr val="tx"/>
                    </a:ext>
                  </a:extLst>
                </a:hlinkClick>
                <a:extLst>
                  <a:ext uri="http://customooxmlschemas.google.com/">
                    <go:slidesCustomData xmlns:go="http://customooxmlschemas.google.com/" textRoundtripDataId="0"/>
                  </a:ext>
                </a:extLst>
              </a:rPr>
              <a:t>Flickr8k </a:t>
            </a:r>
            <a:r>
              <a:rPr lang="en-US" sz="1900">
                <a:extLst>
                  <a:ext uri="http://customooxmlschemas.google.com/">
                    <go:slidesCustomData xmlns:go="http://customooxmlschemas.google.com/" textRoundtripDataId="1"/>
                  </a:ext>
                </a:extLst>
              </a:rPr>
              <a:t>dataset</a:t>
            </a:r>
            <a:r>
              <a:rPr lang="en-US" sz="1900"/>
              <a:t>, the size of which we could later increase.</a:t>
            </a:r>
            <a:endParaRPr sz="1900"/>
          </a:p>
          <a:p>
            <a:pPr indent="-349250" lvl="0" marL="749300" rtl="0" algn="l">
              <a:spcBef>
                <a:spcPts val="3200"/>
              </a:spcBef>
              <a:spcAft>
                <a:spcPts val="0"/>
              </a:spcAft>
              <a:buClr>
                <a:srgbClr val="000000"/>
              </a:buClr>
              <a:buSzPts val="1900"/>
              <a:buFont typeface="Arial"/>
              <a:buAutoNum type="arabicPeriod"/>
            </a:pPr>
            <a:r>
              <a:rPr lang="en-US" sz="1900"/>
              <a:t>Flickr8k_Dataset: Contains a total of </a:t>
            </a:r>
            <a:r>
              <a:rPr b="1" lang="en-US" sz="1900"/>
              <a:t>8092</a:t>
            </a:r>
            <a:r>
              <a:rPr lang="en-US" sz="1900"/>
              <a:t> images in JPEG format with different shapes and sizes. Of which </a:t>
            </a:r>
            <a:r>
              <a:rPr b="1" lang="en-US" sz="1900"/>
              <a:t>6000 are used for training, 1000 for test and 1000 for development.</a:t>
            </a:r>
            <a:endParaRPr b="1" sz="1900"/>
          </a:p>
          <a:p>
            <a:pPr indent="0" lvl="0" marL="457200" rtl="0" algn="l">
              <a:spcBef>
                <a:spcPts val="1700"/>
              </a:spcBef>
              <a:spcAft>
                <a:spcPts val="0"/>
              </a:spcAft>
              <a:buNone/>
            </a:pPr>
            <a:r>
              <a:t/>
            </a:r>
            <a:endParaRPr b="1" sz="1900"/>
          </a:p>
          <a:p>
            <a:pPr indent="-349250" lvl="0" marL="749300" rtl="0" algn="l">
              <a:spcBef>
                <a:spcPts val="1700"/>
              </a:spcBef>
              <a:spcAft>
                <a:spcPts val="0"/>
              </a:spcAft>
              <a:buClr>
                <a:srgbClr val="000000"/>
              </a:buClr>
              <a:buSzPts val="1900"/>
              <a:buFont typeface="Arial"/>
              <a:buAutoNum type="arabicPeriod"/>
            </a:pPr>
            <a:r>
              <a:rPr lang="en-US" sz="1900"/>
              <a:t>Flickr8k_text : Contains text files describing train_set ,test_set. Flickr8k.token.txt </a:t>
            </a:r>
            <a:r>
              <a:rPr b="1" lang="en-US" sz="1900"/>
              <a:t>contains 5 captions for each image</a:t>
            </a:r>
            <a:r>
              <a:rPr lang="en-US" sz="1900"/>
              <a:t> i.e. total 40460 captions.</a:t>
            </a:r>
            <a:endParaRPr sz="1900"/>
          </a:p>
          <a:p>
            <a:pPr indent="0" lvl="0" marL="0" rtl="0" algn="l">
              <a:lnSpc>
                <a:spcPct val="115000"/>
              </a:lnSpc>
              <a:spcBef>
                <a:spcPts val="0"/>
              </a:spcBef>
              <a:spcAft>
                <a:spcPts val="0"/>
              </a:spcAft>
              <a:buNone/>
            </a:pPr>
            <a:r>
              <a:t/>
            </a:r>
            <a:endParaRPr sz="1600">
              <a:solidFill>
                <a:srgbClr val="222222"/>
              </a:solidFill>
              <a:highlight>
                <a:srgbClr val="D9D9D9"/>
              </a:highlight>
            </a:endParaRPr>
          </a:p>
          <a:p>
            <a:pPr indent="0" lvl="0" marL="0" rtl="0" algn="l">
              <a:lnSpc>
                <a:spcPct val="115000"/>
              </a:lnSpc>
              <a:spcBef>
                <a:spcPts val="1600"/>
              </a:spcBef>
              <a:spcAft>
                <a:spcPts val="1600"/>
              </a:spcAft>
              <a:buNone/>
            </a:pPr>
            <a:r>
              <a:t/>
            </a:r>
            <a:endParaRPr sz="1800">
              <a:solidFill>
                <a:srgbClr val="595959"/>
              </a:solidFill>
              <a:highlight>
                <a:srgbClr val="D9D9D9"/>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g8de2c7dd15_1_12"/>
          <p:cNvPicPr preferRelativeResize="0"/>
          <p:nvPr/>
        </p:nvPicPr>
        <p:blipFill rotWithShape="1">
          <a:blip r:embed="rId3">
            <a:alphaModFix/>
          </a:blip>
          <a:srcRect b="5560" l="5404" r="5270" t="10058"/>
          <a:stretch/>
        </p:blipFill>
        <p:spPr>
          <a:xfrm>
            <a:off x="29925" y="1227325"/>
            <a:ext cx="9084149" cy="4824449"/>
          </a:xfrm>
          <a:prstGeom prst="rect">
            <a:avLst/>
          </a:prstGeom>
          <a:noFill/>
          <a:ln cap="flat" cmpd="sng" w="28575">
            <a:solidFill>
              <a:schemeClr val="dk2"/>
            </a:solidFill>
            <a:prstDash val="solid"/>
            <a:round/>
            <a:headEnd len="sm" w="sm" type="none"/>
            <a:tailEnd len="sm" w="sm" type="none"/>
          </a:ln>
        </p:spPr>
      </p:pic>
      <p:sp>
        <p:nvSpPr>
          <p:cNvPr id="106" name="Google Shape;106;g8de2c7dd15_1_12"/>
          <p:cNvSpPr txBox="1"/>
          <p:nvPr/>
        </p:nvSpPr>
        <p:spPr>
          <a:xfrm>
            <a:off x="447675" y="306150"/>
            <a:ext cx="8450100" cy="6492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US" sz="2700">
                <a:solidFill>
                  <a:schemeClr val="lt1"/>
                </a:solidFill>
                <a:latin typeface="Roboto"/>
                <a:ea typeface="Roboto"/>
                <a:cs typeface="Roboto"/>
                <a:sym typeface="Roboto"/>
              </a:rPr>
              <a:t>Expert Annotated Images In Flickr8k</a:t>
            </a:r>
            <a:endParaRPr sz="2700">
              <a:solidFill>
                <a:schemeClr val="lt1"/>
              </a:solidFill>
              <a:latin typeface="Roboto"/>
              <a:ea typeface="Roboto"/>
              <a:cs typeface="Roboto"/>
              <a:sym typeface="Roboto"/>
            </a:endParaRPr>
          </a:p>
        </p:txBody>
      </p:sp>
      <p:sp>
        <p:nvSpPr>
          <p:cNvPr id="107" name="Google Shape;107;g8de2c7dd15_1_12"/>
          <p:cNvSpPr txBox="1"/>
          <p:nvPr/>
        </p:nvSpPr>
        <p:spPr>
          <a:xfrm>
            <a:off x="1770400" y="465900"/>
            <a:ext cx="5311200" cy="6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8d48791061_4_174"/>
          <p:cNvSpPr txBox="1"/>
          <p:nvPr/>
        </p:nvSpPr>
        <p:spPr>
          <a:xfrm>
            <a:off x="2671200" y="279550"/>
            <a:ext cx="50013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rgbClr val="FFFFFF"/>
                </a:solidFill>
                <a:latin typeface="Roboto"/>
                <a:ea typeface="Roboto"/>
                <a:cs typeface="Roboto"/>
                <a:sym typeface="Roboto"/>
              </a:rPr>
              <a:t>Flickr8k Dataset images</a:t>
            </a:r>
            <a:endParaRPr b="1" sz="2700">
              <a:solidFill>
                <a:srgbClr val="FFFFFF"/>
              </a:solidFill>
              <a:latin typeface="Roboto"/>
              <a:ea typeface="Roboto"/>
              <a:cs typeface="Roboto"/>
              <a:sym typeface="Roboto"/>
            </a:endParaRPr>
          </a:p>
        </p:txBody>
      </p:sp>
      <p:pic>
        <p:nvPicPr>
          <p:cNvPr id="113" name="Google Shape;113;g8d48791061_4_174"/>
          <p:cNvPicPr preferRelativeResize="0"/>
          <p:nvPr/>
        </p:nvPicPr>
        <p:blipFill>
          <a:blip r:embed="rId3">
            <a:alphaModFix/>
          </a:blip>
          <a:stretch>
            <a:fillRect/>
          </a:stretch>
        </p:blipFill>
        <p:spPr>
          <a:xfrm>
            <a:off x="-35512" y="987850"/>
            <a:ext cx="2663575" cy="2398800"/>
          </a:xfrm>
          <a:prstGeom prst="rect">
            <a:avLst/>
          </a:prstGeom>
          <a:noFill/>
          <a:ln>
            <a:noFill/>
          </a:ln>
        </p:spPr>
      </p:pic>
      <p:pic>
        <p:nvPicPr>
          <p:cNvPr id="114" name="Google Shape;114;g8d48791061_4_174"/>
          <p:cNvPicPr preferRelativeResize="0"/>
          <p:nvPr/>
        </p:nvPicPr>
        <p:blipFill>
          <a:blip r:embed="rId4">
            <a:alphaModFix/>
          </a:blip>
          <a:stretch>
            <a:fillRect/>
          </a:stretch>
        </p:blipFill>
        <p:spPr>
          <a:xfrm>
            <a:off x="4818500" y="1064050"/>
            <a:ext cx="4325499" cy="3406725"/>
          </a:xfrm>
          <a:prstGeom prst="rect">
            <a:avLst/>
          </a:prstGeom>
          <a:noFill/>
          <a:ln>
            <a:noFill/>
          </a:ln>
        </p:spPr>
      </p:pic>
      <p:pic>
        <p:nvPicPr>
          <p:cNvPr id="115" name="Google Shape;115;g8d48791061_4_174"/>
          <p:cNvPicPr preferRelativeResize="0"/>
          <p:nvPr/>
        </p:nvPicPr>
        <p:blipFill>
          <a:blip r:embed="rId5">
            <a:alphaModFix/>
          </a:blip>
          <a:stretch>
            <a:fillRect/>
          </a:stretch>
        </p:blipFill>
        <p:spPr>
          <a:xfrm>
            <a:off x="-35500" y="4470775"/>
            <a:ext cx="5388624" cy="2387225"/>
          </a:xfrm>
          <a:prstGeom prst="rect">
            <a:avLst/>
          </a:prstGeom>
          <a:noFill/>
          <a:ln>
            <a:noFill/>
          </a:ln>
        </p:spPr>
      </p:pic>
      <p:pic>
        <p:nvPicPr>
          <p:cNvPr id="116" name="Google Shape;116;g8d48791061_4_174"/>
          <p:cNvPicPr preferRelativeResize="0"/>
          <p:nvPr/>
        </p:nvPicPr>
        <p:blipFill>
          <a:blip r:embed="rId6">
            <a:alphaModFix/>
          </a:blip>
          <a:stretch>
            <a:fillRect/>
          </a:stretch>
        </p:blipFill>
        <p:spPr>
          <a:xfrm>
            <a:off x="5278575" y="4470775"/>
            <a:ext cx="3865425" cy="2387225"/>
          </a:xfrm>
          <a:prstGeom prst="rect">
            <a:avLst/>
          </a:prstGeom>
          <a:noFill/>
          <a:ln>
            <a:noFill/>
          </a:ln>
        </p:spPr>
      </p:pic>
      <p:pic>
        <p:nvPicPr>
          <p:cNvPr id="117" name="Google Shape;117;g8d48791061_4_174"/>
          <p:cNvPicPr preferRelativeResize="0"/>
          <p:nvPr/>
        </p:nvPicPr>
        <p:blipFill>
          <a:blip r:embed="rId7">
            <a:alphaModFix/>
          </a:blip>
          <a:stretch>
            <a:fillRect/>
          </a:stretch>
        </p:blipFill>
        <p:spPr>
          <a:xfrm>
            <a:off x="2628050" y="1140250"/>
            <a:ext cx="2190451" cy="1770851"/>
          </a:xfrm>
          <a:prstGeom prst="rect">
            <a:avLst/>
          </a:prstGeom>
          <a:noFill/>
          <a:ln>
            <a:noFill/>
          </a:ln>
        </p:spPr>
      </p:pic>
      <p:pic>
        <p:nvPicPr>
          <p:cNvPr id="118" name="Google Shape;118;g8d48791061_4_174"/>
          <p:cNvPicPr preferRelativeResize="0"/>
          <p:nvPr/>
        </p:nvPicPr>
        <p:blipFill>
          <a:blip r:embed="rId8">
            <a:alphaModFix/>
          </a:blip>
          <a:stretch>
            <a:fillRect/>
          </a:stretch>
        </p:blipFill>
        <p:spPr>
          <a:xfrm>
            <a:off x="3428988" y="2818375"/>
            <a:ext cx="2905125" cy="2409825"/>
          </a:xfrm>
          <a:prstGeom prst="rect">
            <a:avLst/>
          </a:prstGeom>
          <a:noFill/>
          <a:ln>
            <a:noFill/>
          </a:ln>
        </p:spPr>
      </p:pic>
      <p:pic>
        <p:nvPicPr>
          <p:cNvPr id="119" name="Google Shape;119;g8d48791061_4_174"/>
          <p:cNvPicPr preferRelativeResize="0"/>
          <p:nvPr/>
        </p:nvPicPr>
        <p:blipFill>
          <a:blip r:embed="rId9">
            <a:alphaModFix/>
          </a:blip>
          <a:stretch>
            <a:fillRect/>
          </a:stretch>
        </p:blipFill>
        <p:spPr>
          <a:xfrm>
            <a:off x="1695462" y="2911102"/>
            <a:ext cx="1737438" cy="1770850"/>
          </a:xfrm>
          <a:prstGeom prst="rect">
            <a:avLst/>
          </a:prstGeom>
          <a:noFill/>
          <a:ln>
            <a:noFill/>
          </a:ln>
        </p:spPr>
      </p:pic>
      <p:pic>
        <p:nvPicPr>
          <p:cNvPr id="120" name="Google Shape;120;g8d48791061_4_174"/>
          <p:cNvPicPr preferRelativeResize="0"/>
          <p:nvPr/>
        </p:nvPicPr>
        <p:blipFill>
          <a:blip r:embed="rId10">
            <a:alphaModFix/>
          </a:blip>
          <a:stretch>
            <a:fillRect/>
          </a:stretch>
        </p:blipFill>
        <p:spPr>
          <a:xfrm>
            <a:off x="0" y="3166038"/>
            <a:ext cx="1695450" cy="1714500"/>
          </a:xfrm>
          <a:prstGeom prst="rect">
            <a:avLst/>
          </a:prstGeom>
          <a:noFill/>
          <a:ln>
            <a:noFill/>
          </a:ln>
        </p:spPr>
      </p:pic>
      <p:pic>
        <p:nvPicPr>
          <p:cNvPr id="121" name="Google Shape;121;g8d48791061_4_174"/>
          <p:cNvPicPr preferRelativeResize="0"/>
          <p:nvPr/>
        </p:nvPicPr>
        <p:blipFill rotWithShape="1">
          <a:blip r:embed="rId11">
            <a:alphaModFix/>
          </a:blip>
          <a:srcRect b="0" l="11465" r="0" t="0"/>
          <a:stretch/>
        </p:blipFill>
        <p:spPr>
          <a:xfrm>
            <a:off x="7419963" y="2911088"/>
            <a:ext cx="1724025" cy="1666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2020-07-30T15:47:24Z</dcterms:created>
  <dc:creator>Lukas Masuch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2017-02-25T00:00:00Z</vt:filetime>
  </property>
  <property fmtid="{D5CDD505-2E9C-101B-9397-08002B2CF9AE}" pid="3" name="Creator">
    <vt:lpwstr>Microsoft® PowerPoint® 2013</vt:lpwstr>
  </property>
  <property fmtid="{D5CDD505-2E9C-101B-9397-08002B2CF9AE}" pid="4" name="LastSaved">
    <vt:filetime>2020-07-30T00:00:00Z</vt:filetime>
  </property>
</Properties>
</file>